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673" r:id="rId3"/>
    <p:sldId id="674" r:id="rId4"/>
    <p:sldId id="675" r:id="rId5"/>
    <p:sldId id="706" r:id="rId6"/>
    <p:sldId id="683" r:id="rId7"/>
    <p:sldId id="684" r:id="rId8"/>
    <p:sldId id="685" r:id="rId9"/>
    <p:sldId id="686" r:id="rId10"/>
    <p:sldId id="687" r:id="rId11"/>
    <p:sldId id="677" r:id="rId12"/>
    <p:sldId id="678" r:id="rId13"/>
    <p:sldId id="679" r:id="rId14"/>
    <p:sldId id="680" r:id="rId15"/>
    <p:sldId id="424" r:id="rId16"/>
    <p:sldId id="627" r:id="rId17"/>
    <p:sldId id="628" r:id="rId18"/>
    <p:sldId id="629" r:id="rId19"/>
    <p:sldId id="630" r:id="rId20"/>
    <p:sldId id="626" r:id="rId21"/>
    <p:sldId id="631" r:id="rId22"/>
    <p:sldId id="632" r:id="rId23"/>
    <p:sldId id="633" r:id="rId24"/>
    <p:sldId id="634" r:id="rId25"/>
    <p:sldId id="635" r:id="rId26"/>
    <p:sldId id="636" r:id="rId27"/>
    <p:sldId id="637" r:id="rId28"/>
    <p:sldId id="638" r:id="rId29"/>
    <p:sldId id="639" r:id="rId30"/>
    <p:sldId id="640" r:id="rId31"/>
    <p:sldId id="641" r:id="rId32"/>
    <p:sldId id="643" r:id="rId33"/>
    <p:sldId id="644" r:id="rId34"/>
    <p:sldId id="648" r:id="rId35"/>
    <p:sldId id="649" r:id="rId36"/>
    <p:sldId id="650" r:id="rId37"/>
    <p:sldId id="645" r:id="rId38"/>
    <p:sldId id="646" r:id="rId39"/>
    <p:sldId id="647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60" r:id="rId49"/>
    <p:sldId id="659" r:id="rId50"/>
    <p:sldId id="661" r:id="rId51"/>
    <p:sldId id="662" r:id="rId52"/>
    <p:sldId id="663" r:id="rId53"/>
    <p:sldId id="664" r:id="rId54"/>
    <p:sldId id="665" r:id="rId55"/>
    <p:sldId id="671" r:id="rId56"/>
    <p:sldId id="672" r:id="rId57"/>
    <p:sldId id="688" r:id="rId58"/>
    <p:sldId id="681" r:id="rId59"/>
    <p:sldId id="689" r:id="rId60"/>
    <p:sldId id="594" r:id="rId61"/>
    <p:sldId id="690" r:id="rId62"/>
    <p:sldId id="707" r:id="rId63"/>
    <p:sldId id="705" r:id="rId64"/>
    <p:sldId id="692" r:id="rId65"/>
    <p:sldId id="693" r:id="rId66"/>
    <p:sldId id="694" r:id="rId67"/>
    <p:sldId id="696" r:id="rId68"/>
    <p:sldId id="695" r:id="rId69"/>
    <p:sldId id="697" r:id="rId70"/>
    <p:sldId id="699" r:id="rId71"/>
    <p:sldId id="698" r:id="rId72"/>
    <p:sldId id="700" r:id="rId73"/>
    <p:sldId id="591" r:id="rId74"/>
    <p:sldId id="708" r:id="rId75"/>
    <p:sldId id="701" r:id="rId76"/>
    <p:sldId id="702" r:id="rId77"/>
    <p:sldId id="703" r:id="rId78"/>
    <p:sldId id="704" r:id="rId79"/>
    <p:sldId id="623" r:id="rId80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6600FF"/>
    <a:srgbClr val="99CCFF"/>
    <a:srgbClr val="FF33CC"/>
    <a:srgbClr val="8989FF"/>
    <a:srgbClr val="6D6DFF"/>
    <a:srgbClr val="66CCFF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6" autoAdjust="0"/>
  </p:normalViewPr>
  <p:slideViewPr>
    <p:cSldViewPr>
      <p:cViewPr varScale="1">
        <p:scale>
          <a:sx n="88" d="100"/>
          <a:sy n="88" d="100"/>
        </p:scale>
        <p:origin x="102" y="3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64"/>
    </p:cViewPr>
  </p:sorterViewPr>
  <p:notesViewPr>
    <p:cSldViewPr>
      <p:cViewPr varScale="1">
        <p:scale>
          <a:sx n="86" d="100"/>
          <a:sy n="86" d="100"/>
        </p:scale>
        <p:origin x="-166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C36F54-2F9C-42A1-A4A0-9FE0A5E557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3C96F-B0F9-4535-88AB-EA9DE1A447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C21E3-777C-4307-8123-211D61E1E3E1}" type="datetimeFigureOut">
              <a:rPr lang="en-US" smtClean="0"/>
              <a:t>24-Jan-19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E6733-6835-42CA-B3E0-665B51928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D285F-6AC6-404F-B6CF-A53EA0924F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1DB07-5E2C-407D-B5E6-6E2D29174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1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34C4B4B-BE79-423A-AE47-10EB5AC4B3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7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8784B-0EC8-4796-AF70-AF2B9091F266}" type="datetime1">
              <a:rPr lang="en-US" smtClean="0"/>
              <a:t>24-Jan-19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5CFCD-21E0-4216-BB9D-43A7ED5E2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3A57F0-73B0-4FC8-B010-BBFAC0EECCE3}" type="datetime1">
              <a:rPr lang="en-US" smtClean="0"/>
              <a:t>24-Jan-19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1E3-AB92-40FB-8965-DB72103166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73F870-8230-4600-B4A6-C66CBB94CDA7}" type="datetime1">
              <a:rPr lang="en-US" smtClean="0"/>
              <a:t>24-Jan-19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A627C-CD80-452F-8473-73BB3BDE9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D09328-DCBB-458A-BB0B-9D63AE14ABBD}" type="datetime1">
              <a:rPr lang="en-US" smtClean="0"/>
              <a:t>24-Jan-19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6C310-1025-43BC-9A18-1A0C10AB7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6E741-93F3-4C03-9906-528A795E14BF}" type="datetime1">
              <a:rPr lang="en-US" smtClean="0"/>
              <a:t>24-Jan-19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03485-984F-476F-8C4A-3875CA2FB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0D8EE-2CCB-476E-A425-64AFB18F6F5C}" type="datetime1">
              <a:rPr lang="en-US" smtClean="0"/>
              <a:t>24-Jan-19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5ADAF-B94F-4EC2-B489-5E277B251A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053EC-5F62-4308-A821-FF83DAEF9B92}" type="datetime1">
              <a:rPr lang="en-US" smtClean="0"/>
              <a:t>24-Jan-19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E3992-7F41-4364-9705-1C131D821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FEAAC8-8503-4217-8673-0EA529018C0D}" type="datetime1">
              <a:rPr lang="en-US" smtClean="0"/>
              <a:t>24-Jan-19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E0648-8660-4ACF-8D3E-62A689851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1F41F0-51B0-4264-9342-D4FA936252E3}" type="datetime1">
              <a:rPr lang="en-US" smtClean="0"/>
              <a:t>24-Jan-19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DC2FF-EDD7-42AD-86F3-7429B8ED4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9B209-421D-4C4E-AAEE-40E5B9929A55}" type="datetime1">
              <a:rPr lang="en-US" smtClean="0"/>
              <a:t>24-Jan-19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DE68C-3E38-4A00-8FE5-8A2510C99A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3D927-B686-4DC2-8FDC-A73899F0F8E6}" type="datetime1">
              <a:rPr lang="en-US" smtClean="0"/>
              <a:t>24-Jan-19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D2529-E312-4D7A-8D0D-9397B7DD6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843AA241-E6D6-44B2-8A7A-0C52F54FCB25}" type="datetime1">
              <a:rPr lang="en-US" smtClean="0"/>
              <a:t>24-Jan-19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8E110E9-34F5-4BBD-9A8E-175AF5CA6F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447800" y="762000"/>
            <a:ext cx="7772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analysis of </a:t>
            </a:r>
          </a:p>
          <a:p>
            <a:pPr>
              <a:spcBef>
                <a:spcPct val="50000"/>
              </a:spcBef>
            </a:pPr>
            <a:r>
              <a:rPr lang="en-US" sz="4800" dirty="0"/>
              <a:t>	streamflow frequency </a:t>
            </a:r>
          </a:p>
          <a:p>
            <a:pPr>
              <a:spcBef>
                <a:spcPct val="50000"/>
              </a:spcBef>
            </a:pPr>
            <a:r>
              <a:rPr lang="en-US" sz="4800" dirty="0"/>
              <a:t>			using either</a:t>
            </a:r>
          </a:p>
          <a:p>
            <a:pPr algn="ctr">
              <a:spcBef>
                <a:spcPct val="50000"/>
              </a:spcBef>
            </a:pPr>
            <a:endParaRPr lang="en-US" sz="2800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    PeakFQ      or      HecSSP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819400" y="3810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</a:rPr>
              <a:t>Bulletin 17C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FD210-D091-4846-BA21-7F1740DAA89F}"/>
              </a:ext>
            </a:extLst>
          </p:cNvPr>
          <p:cNvSpPr/>
          <p:nvPr/>
        </p:nvSpPr>
        <p:spPr>
          <a:xfrm>
            <a:off x="2133601" y="1447800"/>
            <a:ext cx="8241359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The four fundamental imrpovements…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4)   Updated low-outlier flagging</a:t>
            </a:r>
          </a:p>
          <a:p>
            <a:r>
              <a:rPr lang="en-US" sz="2800"/>
              <a:t>      (seamless, rather than multi-step as in 17B) </a:t>
            </a:r>
          </a:p>
        </p:txBody>
      </p:sp>
    </p:spTree>
    <p:extLst>
      <p:ext uri="{BB962C8B-B14F-4D97-AF65-F5344CB8AC3E}">
        <p14:creationId xmlns:p14="http://schemas.microsoft.com/office/powerpoint/2010/main" val="208530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09800" y="533400"/>
            <a:ext cx="7772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two programs upgraded</a:t>
            </a:r>
          </a:p>
          <a:p>
            <a:pPr>
              <a:spcBef>
                <a:spcPct val="50000"/>
              </a:spcBef>
            </a:pPr>
            <a:r>
              <a:rPr lang="en-US" sz="4800"/>
              <a:t>to 17C standards:</a:t>
            </a:r>
          </a:p>
          <a:p>
            <a:pPr algn="ctr"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USGS:                COE:</a:t>
            </a:r>
          </a:p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 PeakFQ     &amp;     HecSSP</a:t>
            </a:r>
          </a:p>
          <a:p>
            <a:pPr algn="ctr">
              <a:spcBef>
                <a:spcPct val="50000"/>
              </a:spcBef>
            </a:pPr>
            <a:endParaRPr lang="en-US" sz="4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3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compare apples and oranges">
            <a:extLst>
              <a:ext uri="{FF2B5EF4-FFF2-40B4-BE49-F238E27FC236}">
                <a16:creationId xmlns:a16="http://schemas.microsoft.com/office/drawing/2014/main" id="{0C35296B-9599-4819-95AC-6413BABB1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1025"/>
            <a:ext cx="9144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105400" y="3084731"/>
            <a:ext cx="2951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PeakFQ ?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2002476-CFF2-409B-B87B-2F918C4BA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253734"/>
            <a:ext cx="2951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HecSSP ?</a:t>
            </a:r>
          </a:p>
        </p:txBody>
      </p:sp>
    </p:spTree>
    <p:extLst>
      <p:ext uri="{BB962C8B-B14F-4D97-AF65-F5344CB8AC3E}">
        <p14:creationId xmlns:p14="http://schemas.microsoft.com/office/powerpoint/2010/main" val="340617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compare apples and oranges">
            <a:extLst>
              <a:ext uri="{FF2B5EF4-FFF2-40B4-BE49-F238E27FC236}">
                <a16:creationId xmlns:a16="http://schemas.microsoft.com/office/drawing/2014/main" id="{0C35296B-9599-4819-95AC-6413BABB1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1025"/>
            <a:ext cx="9144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42002476-CFF2-409B-B87B-2F918C4BA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840" y="1066801"/>
            <a:ext cx="6385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We’ll cover both… </a:t>
            </a:r>
          </a:p>
        </p:txBody>
      </p:sp>
    </p:spTree>
    <p:extLst>
      <p:ext uri="{BB962C8B-B14F-4D97-AF65-F5344CB8AC3E}">
        <p14:creationId xmlns:p14="http://schemas.microsoft.com/office/powerpoint/2010/main" val="1078554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2002476-CFF2-409B-B87B-2F918C4BA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1"/>
            <a:ext cx="2423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links…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1E60933-A4EB-4BDF-BC75-21927AB0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509" y="205740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>
                <a:solidFill>
                  <a:srgbClr val="0000FF"/>
                </a:solidFill>
              </a:rPr>
              <a:t>PeakFQ: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1E990F-444C-460F-A767-CAE185D40116}"/>
              </a:ext>
            </a:extLst>
          </p:cNvPr>
          <p:cNvSpPr/>
          <p:nvPr/>
        </p:nvSpPr>
        <p:spPr>
          <a:xfrm>
            <a:off x="4648200" y="218051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https://water.usgs.gov/software/PeakFQ/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D1B8C3C-A4F9-4FBB-ACD4-272B415B8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75058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>
                <a:solidFill>
                  <a:srgbClr val="0000FF"/>
                </a:solidFill>
              </a:rPr>
              <a:t>HecSSP: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E56322-3CDE-41B7-A5A8-EB7779400902}"/>
              </a:ext>
            </a:extLst>
          </p:cNvPr>
          <p:cNvSpPr/>
          <p:nvPr/>
        </p:nvSpPr>
        <p:spPr>
          <a:xfrm>
            <a:off x="4229100" y="3198167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http://www.hec.usace.army.mil/software/hec-ssp/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2A40BC-7DE4-42DB-BE54-5FDD635D2525}"/>
              </a:ext>
            </a:extLst>
          </p:cNvPr>
          <p:cNvSpPr/>
          <p:nvPr/>
        </p:nvSpPr>
        <p:spPr>
          <a:xfrm>
            <a:off x="4213266" y="4938980"/>
            <a:ext cx="5692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https://pubs.usgs.gov/tm/04/b05/tm4b5.pdf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E58B1D7-62DD-4390-87C3-4D592A3AF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208" y="4154272"/>
            <a:ext cx="3143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>
                <a:solidFill>
                  <a:srgbClr val="0000FF"/>
                </a:solidFill>
              </a:rPr>
              <a:t>Bulletin 17C: </a:t>
            </a:r>
          </a:p>
        </p:txBody>
      </p:sp>
    </p:spTree>
    <p:extLst>
      <p:ext uri="{BB962C8B-B14F-4D97-AF65-F5344CB8AC3E}">
        <p14:creationId xmlns:p14="http://schemas.microsoft.com/office/powerpoint/2010/main" val="237737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667001" y="838201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program main menu: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B19DA-5B70-41A5-A4C7-99F4FFCC1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628944"/>
            <a:ext cx="8785217" cy="46194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7A8208-9082-4BC7-BF1E-E2FCCD83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28943"/>
            <a:ext cx="8785217" cy="4619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5029200" y="838201"/>
            <a:ext cx="25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user manual: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8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306377-C9B1-4BF4-B73B-18B9AA449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1" y="228600"/>
            <a:ext cx="4987425" cy="6400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9262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B4050-637D-4D81-B271-E896F08F2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609600"/>
            <a:ext cx="7640707" cy="3124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4AE1FD8-2A36-4121-8BF5-35C1CEA8F4CA}"/>
              </a:ext>
            </a:extLst>
          </p:cNvPr>
          <p:cNvSpPr/>
          <p:nvPr/>
        </p:nvSpPr>
        <p:spPr bwMode="auto">
          <a:xfrm>
            <a:off x="1905000" y="2057400"/>
            <a:ext cx="5659508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3B99F3-8E94-4094-8AAD-C918BFFB1EF8}"/>
              </a:ext>
            </a:extLst>
          </p:cNvPr>
          <p:cNvSpPr/>
          <p:nvPr/>
        </p:nvSpPr>
        <p:spPr>
          <a:xfrm>
            <a:off x="3141502" y="4343400"/>
            <a:ext cx="442300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en-US" sz="3200">
                <a:solidFill>
                  <a:srgbClr val="0000FF"/>
                </a:solidFill>
              </a:rPr>
              <a:t>create a “Study”</a:t>
            </a:r>
          </a:p>
          <a:p>
            <a:pPr marL="514350" indent="-514350">
              <a:buAutoNum type="arabicParenR"/>
            </a:pPr>
            <a:r>
              <a:rPr lang="en-US" sz="3200">
                <a:solidFill>
                  <a:srgbClr val="0000FF"/>
                </a:solidFill>
              </a:rPr>
              <a:t>create an “Analysis”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9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28CA2D-04DF-4E8B-989C-DBE014FF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4800"/>
            <a:ext cx="7620000" cy="643777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A3F36FD-7821-4AE9-8568-AD466A70A1B7}"/>
              </a:ext>
            </a:extLst>
          </p:cNvPr>
          <p:cNvSpPr/>
          <p:nvPr/>
        </p:nvSpPr>
        <p:spPr bwMode="auto">
          <a:xfrm>
            <a:off x="2133600" y="685800"/>
            <a:ext cx="5659508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9504EB5-6B32-4632-8AE9-A0CD40039576}"/>
              </a:ext>
            </a:extLst>
          </p:cNvPr>
          <p:cNvSpPr/>
          <p:nvPr/>
        </p:nvSpPr>
        <p:spPr>
          <a:xfrm>
            <a:off x="4343400" y="3523684"/>
            <a:ext cx="4719562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NOTE: </a:t>
            </a:r>
          </a:p>
          <a:p>
            <a:r>
              <a:rPr lang="en-US" sz="3200">
                <a:solidFill>
                  <a:srgbClr val="0000FF"/>
                </a:solidFill>
              </a:rPr>
              <a:t>     </a:t>
            </a:r>
            <a:r>
              <a:rPr lang="en-US" sz="2400">
                <a:solidFill>
                  <a:srgbClr val="0000FF"/>
                </a:solidFill>
              </a:rPr>
              <a:t>HecSSP has much better </a:t>
            </a:r>
          </a:p>
          <a:p>
            <a:r>
              <a:rPr lang="en-US" sz="2400">
                <a:solidFill>
                  <a:srgbClr val="0000FF"/>
                </a:solidFill>
              </a:rPr>
              <a:t>       documentation than PeakFQ!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09800" y="5334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first…</a:t>
            </a:r>
            <a:endParaRPr lang="en-US" sz="280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</a:rPr>
              <a:t>What has changed?</a:t>
            </a:r>
          </a:p>
        </p:txBody>
      </p:sp>
      <p:pic>
        <p:nvPicPr>
          <p:cNvPr id="3" name="Picture 2" descr="babySteps2.jpg">
            <a:extLst>
              <a:ext uri="{FF2B5EF4-FFF2-40B4-BE49-F238E27FC236}">
                <a16:creationId xmlns:a16="http://schemas.microsoft.com/office/drawing/2014/main" id="{3B7718F6-2EA6-4B11-B5DE-816484EA27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00400"/>
            <a:ext cx="3429000" cy="3429000"/>
          </a:xfrm>
          <a:prstGeom prst="rect">
            <a:avLst/>
          </a:prstGeom>
        </p:spPr>
      </p:pic>
      <p:pic>
        <p:nvPicPr>
          <p:cNvPr id="4" name="Picture 3" descr="oldManWalking.jpg">
            <a:extLst>
              <a:ext uri="{FF2B5EF4-FFF2-40B4-BE49-F238E27FC236}">
                <a16:creationId xmlns:a16="http://schemas.microsoft.com/office/drawing/2014/main" id="{28D0C003-458D-4233-9658-4B1AF9382F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2" y="2678112"/>
            <a:ext cx="2895600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04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8CE03B-924E-4807-84C8-84DA0B43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628944"/>
            <a:ext cx="8785216" cy="46194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4" y="838201"/>
            <a:ext cx="3044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start a Study: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E10C75-F7CB-4E83-A41D-D419980ECA40}"/>
              </a:ext>
            </a:extLst>
          </p:cNvPr>
          <p:cNvSpPr/>
          <p:nvPr/>
        </p:nvSpPr>
        <p:spPr bwMode="auto">
          <a:xfrm rot="1446237">
            <a:off x="1612916" y="1783186"/>
            <a:ext cx="994521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E2CD4F-9DC4-46DA-B696-1070DC1F0FC1}"/>
              </a:ext>
            </a:extLst>
          </p:cNvPr>
          <p:cNvGrpSpPr/>
          <p:nvPr/>
        </p:nvGrpSpPr>
        <p:grpSpPr>
          <a:xfrm>
            <a:off x="1717315" y="3047832"/>
            <a:ext cx="8188686" cy="2181225"/>
            <a:chOff x="193314" y="3047831"/>
            <a:chExt cx="8188686" cy="21812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28AF4F-2997-4EBD-A02B-B95D27F5B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3047831"/>
              <a:ext cx="6172200" cy="2181225"/>
            </a:xfrm>
            <a:prstGeom prst="rect">
              <a:avLst/>
            </a:prstGeom>
          </p:spPr>
        </p:pic>
        <p:sp>
          <p:nvSpPr>
            <p:cNvPr id="10" name="Curved Right Arrow 6">
              <a:extLst>
                <a:ext uri="{FF2B5EF4-FFF2-40B4-BE49-F238E27FC236}">
                  <a16:creationId xmlns:a16="http://schemas.microsoft.com/office/drawing/2014/main" id="{AE6FE9AF-57E9-4EDF-9C85-C4D3F405CC6A}"/>
                </a:ext>
              </a:extLst>
            </p:cNvPr>
            <p:cNvSpPr/>
            <p:nvPr/>
          </p:nvSpPr>
          <p:spPr bwMode="auto">
            <a:xfrm rot="18746586">
              <a:off x="855706" y="2458943"/>
              <a:ext cx="911084" cy="2235867"/>
            </a:xfrm>
            <a:prstGeom prst="curvedRightArrow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3524DE-CCAB-47E4-A7F6-6E7C33CE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26315"/>
            <a:ext cx="8785217" cy="5093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3" y="838201"/>
            <a:ext cx="471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a Study has been started:</a:t>
            </a:r>
            <a:endParaRPr lang="en-US" sz="3200" dirty="0">
              <a:solidFill>
                <a:srgbClr val="0000FF"/>
              </a:solidFill>
            </a:endParaRP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3273DF1-E276-4F39-B58E-C22C7F444557}"/>
              </a:ext>
            </a:extLst>
          </p:cNvPr>
          <p:cNvSpPr/>
          <p:nvPr/>
        </p:nvSpPr>
        <p:spPr>
          <a:xfrm>
            <a:off x="4572000" y="3431628"/>
            <a:ext cx="392126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base map is optional</a:t>
            </a:r>
          </a:p>
          <a:p>
            <a:r>
              <a:rPr lang="en-US" sz="3200">
                <a:solidFill>
                  <a:srgbClr val="0000FF"/>
                </a:solidFill>
              </a:rPr>
              <a:t>     </a:t>
            </a:r>
            <a:r>
              <a:rPr lang="en-US" sz="2400">
                <a:solidFill>
                  <a:srgbClr val="0000FF"/>
                </a:solidFill>
              </a:rPr>
              <a:t>(not used in analysis)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3524DE-CCAB-47E4-A7F6-6E7C33CE2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26315"/>
            <a:ext cx="8785217" cy="50939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3" y="838201"/>
            <a:ext cx="471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a Study has been started: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95B464-0960-4F99-9C1F-3C5C25F5B985}"/>
              </a:ext>
            </a:extLst>
          </p:cNvPr>
          <p:cNvSpPr/>
          <p:nvPr/>
        </p:nvSpPr>
        <p:spPr bwMode="auto">
          <a:xfrm>
            <a:off x="3177929" y="4537816"/>
            <a:ext cx="4714752" cy="2133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C3273DF1-E276-4F39-B58E-C22C7F444557}"/>
              </a:ext>
            </a:extLst>
          </p:cNvPr>
          <p:cNvSpPr/>
          <p:nvPr/>
        </p:nvSpPr>
        <p:spPr>
          <a:xfrm>
            <a:off x="5715000" y="5638801"/>
            <a:ext cx="444544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SSP tells you what it is doing…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0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6392F-CB60-4414-AB43-A68805713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82" y="1676400"/>
            <a:ext cx="8777334" cy="5089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4" y="838201"/>
            <a:ext cx="5009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analysis: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64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350F32-53B7-4C76-99BA-CD8027C0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676399"/>
            <a:ext cx="8777335" cy="5089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4" y="838201"/>
            <a:ext cx="5009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A7688-4931-4252-BDFC-7B8DB20B376B}"/>
              </a:ext>
            </a:extLst>
          </p:cNvPr>
          <p:cNvSpPr/>
          <p:nvPr/>
        </p:nvSpPr>
        <p:spPr bwMode="auto">
          <a:xfrm>
            <a:off x="3429000" y="2362200"/>
            <a:ext cx="2133600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C7AA9D-4E4A-40D0-814E-A43C2E2BC491}"/>
              </a:ext>
            </a:extLst>
          </p:cNvPr>
          <p:cNvSpPr/>
          <p:nvPr/>
        </p:nvSpPr>
        <p:spPr bwMode="auto">
          <a:xfrm>
            <a:off x="3238500" y="3939773"/>
            <a:ext cx="5715000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CBE17E-98D2-4C4D-9B25-D5A7FCAC7546}"/>
              </a:ext>
            </a:extLst>
          </p:cNvPr>
          <p:cNvSpPr/>
          <p:nvPr/>
        </p:nvSpPr>
        <p:spPr>
          <a:xfrm>
            <a:off x="6281245" y="2096415"/>
            <a:ext cx="386355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create a name that matches</a:t>
            </a:r>
          </a:p>
          <a:p>
            <a:r>
              <a:rPr lang="en-US" sz="2400">
                <a:solidFill>
                  <a:srgbClr val="0000FF"/>
                </a:solidFill>
              </a:rPr>
              <a:t>the options you pick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54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350F32-53B7-4C76-99BA-CD8027C0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676399"/>
            <a:ext cx="8777335" cy="5089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4" y="838201"/>
            <a:ext cx="5009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A7688-4931-4252-BDFC-7B8DB20B376B}"/>
              </a:ext>
            </a:extLst>
          </p:cNvPr>
          <p:cNvSpPr/>
          <p:nvPr/>
        </p:nvSpPr>
        <p:spPr bwMode="auto">
          <a:xfrm>
            <a:off x="3505200" y="2911645"/>
            <a:ext cx="2057401" cy="3415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CBE17E-98D2-4C4D-9B25-D5A7FCAC7546}"/>
              </a:ext>
            </a:extLst>
          </p:cNvPr>
          <p:cNvSpPr/>
          <p:nvPr/>
        </p:nvSpPr>
        <p:spPr>
          <a:xfrm>
            <a:off x="5715000" y="2791568"/>
            <a:ext cx="2874505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but we need data!!!!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35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204EC-D8D6-4A3E-BF00-0DE36D5AD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76399"/>
            <a:ext cx="8777335" cy="5089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4" y="838201"/>
            <a:ext cx="5009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A7688-4931-4252-BDFC-7B8DB20B376B}"/>
              </a:ext>
            </a:extLst>
          </p:cNvPr>
          <p:cNvSpPr/>
          <p:nvPr/>
        </p:nvSpPr>
        <p:spPr bwMode="auto">
          <a:xfrm>
            <a:off x="1676399" y="3253230"/>
            <a:ext cx="1869572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3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1A5F14-C656-4FAB-AC9F-74434494C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71" y="361951"/>
            <a:ext cx="5476875" cy="6219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57401" y="1371600"/>
            <a:ext cx="21242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importing </a:t>
            </a:r>
          </a:p>
          <a:p>
            <a:r>
              <a:rPr lang="en-US" sz="3200">
                <a:solidFill>
                  <a:srgbClr val="0000FF"/>
                </a:solidFill>
              </a:rPr>
              <a:t>peak data: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A7688-4931-4252-BDFC-7B8DB20B376B}"/>
              </a:ext>
            </a:extLst>
          </p:cNvPr>
          <p:cNvSpPr/>
          <p:nvPr/>
        </p:nvSpPr>
        <p:spPr bwMode="auto">
          <a:xfrm>
            <a:off x="4876800" y="562643"/>
            <a:ext cx="4883862" cy="4902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2B0BF2-7064-4CB9-B9FF-61534882F79A}"/>
              </a:ext>
            </a:extLst>
          </p:cNvPr>
          <p:cNvGrpSpPr/>
          <p:nvPr/>
        </p:nvGrpSpPr>
        <p:grpSpPr>
          <a:xfrm>
            <a:off x="6096000" y="4646887"/>
            <a:ext cx="3664661" cy="683567"/>
            <a:chOff x="4566745" y="4800600"/>
            <a:chExt cx="3664661" cy="68356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E55B5A-AFDE-4626-A21B-12A34AA7D86B}"/>
                </a:ext>
              </a:extLst>
            </p:cNvPr>
            <p:cNvSpPr/>
            <p:nvPr/>
          </p:nvSpPr>
          <p:spPr bwMode="auto">
            <a:xfrm>
              <a:off x="4566745" y="4800600"/>
              <a:ext cx="1443371" cy="56263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1FF1E2FA-ED4F-431C-998A-1D06154380F8}"/>
                </a:ext>
              </a:extLst>
            </p:cNvPr>
            <p:cNvSpPr/>
            <p:nvPr/>
          </p:nvSpPr>
          <p:spPr>
            <a:xfrm>
              <a:off x="5943600" y="5022502"/>
              <a:ext cx="2287806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specify gage ID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54233F6-8640-4306-ADA1-C4FEAAC10D8D}"/>
              </a:ext>
            </a:extLst>
          </p:cNvPr>
          <p:cNvSpPr/>
          <p:nvPr/>
        </p:nvSpPr>
        <p:spPr>
          <a:xfrm>
            <a:off x="7467600" y="1095648"/>
            <a:ext cx="2494594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name the dataset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5F6DCA-0802-4ED7-BCAD-AE666852B7C1}"/>
              </a:ext>
            </a:extLst>
          </p:cNvPr>
          <p:cNvGrpSpPr/>
          <p:nvPr/>
        </p:nvGrpSpPr>
        <p:grpSpPr>
          <a:xfrm>
            <a:off x="4824121" y="2291906"/>
            <a:ext cx="5277806" cy="1103659"/>
            <a:chOff x="3300121" y="2291905"/>
            <a:chExt cx="5277806" cy="1103659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307D115B-9CF7-44C8-ACDC-D5086A2475DB}"/>
                </a:ext>
              </a:extLst>
            </p:cNvPr>
            <p:cNvSpPr/>
            <p:nvPr/>
          </p:nvSpPr>
          <p:spPr>
            <a:xfrm>
              <a:off x="5724015" y="2933899"/>
              <a:ext cx="2810385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choose import type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225D27-4045-4F7E-A3EC-027CA82156FC}"/>
                </a:ext>
              </a:extLst>
            </p:cNvPr>
            <p:cNvSpPr/>
            <p:nvPr/>
          </p:nvSpPr>
          <p:spPr bwMode="auto">
            <a:xfrm>
              <a:off x="3300121" y="2291905"/>
              <a:ext cx="5277806" cy="56263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CECBEF6-DF03-42B3-8B96-97DA70C03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5548313"/>
            <a:ext cx="1647825" cy="2952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7C90F17-EBCD-4376-A304-4BC359FDFA89}"/>
              </a:ext>
            </a:extLst>
          </p:cNvPr>
          <p:cNvGrpSpPr/>
          <p:nvPr/>
        </p:nvGrpSpPr>
        <p:grpSpPr>
          <a:xfrm>
            <a:off x="4002862" y="5281874"/>
            <a:ext cx="3119958" cy="682992"/>
            <a:chOff x="2485012" y="5434339"/>
            <a:chExt cx="3119958" cy="68299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A945D8-227C-410C-80E4-72A3744DB739}"/>
                </a:ext>
              </a:extLst>
            </p:cNvPr>
            <p:cNvSpPr/>
            <p:nvPr/>
          </p:nvSpPr>
          <p:spPr bwMode="auto">
            <a:xfrm>
              <a:off x="3957145" y="5554701"/>
              <a:ext cx="1647825" cy="56263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F19893-CEF8-4BB5-BA63-0FA67AB4BFA3}"/>
                </a:ext>
              </a:extLst>
            </p:cNvPr>
            <p:cNvSpPr/>
            <p:nvPr/>
          </p:nvSpPr>
          <p:spPr>
            <a:xfrm>
              <a:off x="2485012" y="5434339"/>
              <a:ext cx="10005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click:</a:t>
              </a:r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40682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3CB72-6950-446B-8A89-949AC75E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2976"/>
            <a:ext cx="8777334" cy="5089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07395" y="652993"/>
            <a:ext cx="5009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A7688-4931-4252-BDFC-7B8DB20B376B}"/>
              </a:ext>
            </a:extLst>
          </p:cNvPr>
          <p:cNvSpPr/>
          <p:nvPr/>
        </p:nvSpPr>
        <p:spPr bwMode="auto">
          <a:xfrm>
            <a:off x="136634" y="2996904"/>
            <a:ext cx="1920766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CBE17E-98D2-4C4D-9B25-D5A7FCAC7546}"/>
              </a:ext>
            </a:extLst>
          </p:cNvPr>
          <p:cNvSpPr/>
          <p:nvPr/>
        </p:nvSpPr>
        <p:spPr>
          <a:xfrm>
            <a:off x="2133601" y="3038606"/>
            <a:ext cx="3220753" cy="11387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data is now available</a:t>
            </a:r>
          </a:p>
          <a:p>
            <a:r>
              <a:rPr lang="en-US" sz="2400">
                <a:solidFill>
                  <a:srgbClr val="0000FF"/>
                </a:solidFill>
              </a:rPr>
              <a:t>for our analysis</a:t>
            </a:r>
          </a:p>
          <a:p>
            <a:r>
              <a:rPr lang="en-US">
                <a:solidFill>
                  <a:srgbClr val="0000FF"/>
                </a:solidFill>
              </a:rPr>
              <a:t>      (right-click to see table)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7543FB-6BE0-43F7-BE86-4C03BAE93595}"/>
              </a:ext>
            </a:extLst>
          </p:cNvPr>
          <p:cNvGrpSpPr/>
          <p:nvPr/>
        </p:nvGrpSpPr>
        <p:grpSpPr>
          <a:xfrm>
            <a:off x="5354354" y="1237768"/>
            <a:ext cx="5416167" cy="5274587"/>
            <a:chOff x="5354354" y="1237768"/>
            <a:chExt cx="5416167" cy="52745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92E12C-A728-4024-9428-EEF3DA93E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8949" y="1237768"/>
              <a:ext cx="3191572" cy="5274587"/>
            </a:xfrm>
            <a:prstGeom prst="rect">
              <a:avLst/>
            </a:prstGeom>
          </p:spPr>
        </p:pic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09E5519D-0FFA-4211-8F33-CB558E718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4354" y="4038600"/>
              <a:ext cx="2418045" cy="13964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2BCE82FA-1E0F-4E6C-AAFF-E14669CF1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70120" y="2819400"/>
              <a:ext cx="2402279" cy="1219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4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3CB72-6950-446B-8A89-949AC75E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02672"/>
            <a:ext cx="8777334" cy="50893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4" y="838201"/>
            <a:ext cx="5009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A7688-4931-4252-BDFC-7B8DB20B376B}"/>
              </a:ext>
            </a:extLst>
          </p:cNvPr>
          <p:cNvSpPr/>
          <p:nvPr/>
        </p:nvSpPr>
        <p:spPr bwMode="auto">
          <a:xfrm>
            <a:off x="3581400" y="2841443"/>
            <a:ext cx="1920766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CBE17E-98D2-4C4D-9B25-D5A7FCAC7546}"/>
              </a:ext>
            </a:extLst>
          </p:cNvPr>
          <p:cNvSpPr/>
          <p:nvPr/>
        </p:nvSpPr>
        <p:spPr>
          <a:xfrm>
            <a:off x="4724400" y="3416364"/>
            <a:ext cx="3275256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choose the data for</a:t>
            </a:r>
          </a:p>
          <a:p>
            <a:r>
              <a:rPr lang="en-US" sz="2400">
                <a:solidFill>
                  <a:srgbClr val="0000FF"/>
                </a:solidFill>
              </a:rPr>
              <a:t>this particular analysis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2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8208C7-71CD-4359-B360-9A1CDCAE5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5198041" cy="6858000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81200" y="3440747"/>
            <a:ext cx="137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17B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1976</a:t>
            </a:r>
          </a:p>
        </p:txBody>
      </p:sp>
    </p:spTree>
    <p:extLst>
      <p:ext uri="{BB962C8B-B14F-4D97-AF65-F5344CB8AC3E}">
        <p14:creationId xmlns:p14="http://schemas.microsoft.com/office/powerpoint/2010/main" val="2412876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90923D-D138-44D9-9255-1B800505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09005"/>
            <a:ext cx="8766411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4" y="838201"/>
            <a:ext cx="5009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A7688-4931-4252-BDFC-7B8DB20B376B}"/>
              </a:ext>
            </a:extLst>
          </p:cNvPr>
          <p:cNvSpPr/>
          <p:nvPr/>
        </p:nvSpPr>
        <p:spPr bwMode="auto">
          <a:xfrm>
            <a:off x="3505200" y="2819400"/>
            <a:ext cx="3505200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3B9D0C-6438-48FE-8E36-326E6AC43192}"/>
              </a:ext>
            </a:extLst>
          </p:cNvPr>
          <p:cNvGrpSpPr/>
          <p:nvPr/>
        </p:nvGrpSpPr>
        <p:grpSpPr>
          <a:xfrm>
            <a:off x="3857028" y="5646887"/>
            <a:ext cx="3229572" cy="830113"/>
            <a:chOff x="2209800" y="5646598"/>
            <a:chExt cx="3229572" cy="83011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7FCBE17E-98D2-4C4D-9B25-D5A7FCAC7546}"/>
                </a:ext>
              </a:extLst>
            </p:cNvPr>
            <p:cNvSpPr/>
            <p:nvPr/>
          </p:nvSpPr>
          <p:spPr>
            <a:xfrm>
              <a:off x="3276600" y="6015046"/>
              <a:ext cx="2162772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click Compute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FB3E32-999A-4F6D-83E7-36867F8D1713}"/>
                </a:ext>
              </a:extLst>
            </p:cNvPr>
            <p:cNvSpPr/>
            <p:nvPr/>
          </p:nvSpPr>
          <p:spPr bwMode="auto">
            <a:xfrm>
              <a:off x="2209800" y="5646598"/>
              <a:ext cx="914400" cy="56263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71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EF7B4E-FFC5-431F-BBD2-5E84D1B0E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09005"/>
            <a:ext cx="8766411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3B9D0C-6438-48FE-8E36-326E6AC43192}"/>
              </a:ext>
            </a:extLst>
          </p:cNvPr>
          <p:cNvGrpSpPr/>
          <p:nvPr/>
        </p:nvGrpSpPr>
        <p:grpSpPr>
          <a:xfrm>
            <a:off x="4419601" y="5638800"/>
            <a:ext cx="4190459" cy="562630"/>
            <a:chOff x="228600" y="5875198"/>
            <a:chExt cx="4190459" cy="56263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7FCBE17E-98D2-4C4D-9B25-D5A7FCAC7546}"/>
                </a:ext>
              </a:extLst>
            </p:cNvPr>
            <p:cNvSpPr/>
            <p:nvPr/>
          </p:nvSpPr>
          <p:spPr>
            <a:xfrm>
              <a:off x="2209800" y="5875198"/>
              <a:ext cx="2209259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output options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FB3E32-999A-4F6D-83E7-36867F8D1713}"/>
                </a:ext>
              </a:extLst>
            </p:cNvPr>
            <p:cNvSpPr/>
            <p:nvPr/>
          </p:nvSpPr>
          <p:spPr bwMode="auto">
            <a:xfrm>
              <a:off x="228600" y="5875198"/>
              <a:ext cx="1828800" cy="56263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679134-8BED-455C-AA6A-D8A669393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829" y="4040905"/>
            <a:ext cx="25146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85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783D0E-CAC5-4214-A5FD-6062636D6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93271"/>
            <a:ext cx="8229600" cy="5307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4" y="838201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Bulletin 17B results: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94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4" y="838201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Bulletin 17B results: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FAD7D-A9B9-4184-8AD5-DFBA19341A94}"/>
              </a:ext>
            </a:extLst>
          </p:cNvPr>
          <p:cNvSpPr/>
          <p:nvPr/>
        </p:nvSpPr>
        <p:spPr>
          <a:xfrm>
            <a:off x="1842522" y="3657600"/>
            <a:ext cx="169950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text file</a:t>
            </a:r>
          </a:p>
          <a:p>
            <a:r>
              <a:rPr lang="en-US" sz="2800">
                <a:solidFill>
                  <a:srgbClr val="0000FF"/>
                </a:solidFill>
              </a:rPr>
              <a:t>output</a:t>
            </a:r>
          </a:p>
          <a:p>
            <a:r>
              <a:rPr lang="en-US" sz="2800">
                <a:solidFill>
                  <a:srgbClr val="0000FF"/>
                </a:solidFill>
              </a:rPr>
              <a:t>has *.rpt</a:t>
            </a:r>
          </a:p>
          <a:p>
            <a:r>
              <a:rPr lang="en-US" sz="2800">
                <a:solidFill>
                  <a:srgbClr val="0000FF"/>
                </a:solidFill>
              </a:rPr>
              <a:t>extension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30C28-5F4D-4927-9D88-59C36C613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775" y="1451878"/>
            <a:ext cx="6912792" cy="52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28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4349884" y="838201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Bulletin 17B results: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FAD7D-A9B9-4184-8AD5-DFBA19341A94}"/>
              </a:ext>
            </a:extLst>
          </p:cNvPr>
          <p:cNvSpPr/>
          <p:nvPr/>
        </p:nvSpPr>
        <p:spPr>
          <a:xfrm>
            <a:off x="1658433" y="2226071"/>
            <a:ext cx="177324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</a:rPr>
              <a:t>You can</a:t>
            </a:r>
          </a:p>
          <a:p>
            <a:r>
              <a:rPr lang="en-US" sz="2800">
                <a:solidFill>
                  <a:srgbClr val="0000FF"/>
                </a:solidFill>
              </a:rPr>
              <a:t>keep the</a:t>
            </a:r>
          </a:p>
          <a:p>
            <a:r>
              <a:rPr lang="en-US" sz="2800">
                <a:solidFill>
                  <a:srgbClr val="0000FF"/>
                </a:solidFill>
              </a:rPr>
              <a:t>default</a:t>
            </a:r>
          </a:p>
          <a:p>
            <a:r>
              <a:rPr lang="en-US" sz="2800">
                <a:solidFill>
                  <a:srgbClr val="0000FF"/>
                </a:solidFill>
              </a:rPr>
              <a:t>frequency</a:t>
            </a:r>
          </a:p>
          <a:p>
            <a:r>
              <a:rPr lang="en-US" sz="2800">
                <a:solidFill>
                  <a:srgbClr val="0000FF"/>
                </a:solidFill>
              </a:rPr>
              <a:t>ordinates</a:t>
            </a:r>
          </a:p>
          <a:p>
            <a:r>
              <a:rPr lang="en-US" sz="2800">
                <a:solidFill>
                  <a:srgbClr val="0000FF"/>
                </a:solidFill>
              </a:rPr>
              <a:t>or </a:t>
            </a:r>
          </a:p>
          <a:p>
            <a:r>
              <a:rPr lang="en-US" sz="2800">
                <a:solidFill>
                  <a:srgbClr val="0000FF"/>
                </a:solidFill>
              </a:rPr>
              <a:t>choose</a:t>
            </a:r>
          </a:p>
          <a:p>
            <a:r>
              <a:rPr lang="en-US" sz="2800">
                <a:solidFill>
                  <a:srgbClr val="0000FF"/>
                </a:solidFill>
              </a:rPr>
              <a:t>others…</a:t>
            </a:r>
            <a:endParaRPr lang="en-US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30C28-5F4D-4927-9D88-59C36C613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775" y="1451878"/>
            <a:ext cx="6912792" cy="525372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C8D1CFF-6C51-4EA5-A16F-FB0AE327F1EE}"/>
              </a:ext>
            </a:extLst>
          </p:cNvPr>
          <p:cNvSpPr/>
          <p:nvPr/>
        </p:nvSpPr>
        <p:spPr bwMode="auto">
          <a:xfrm>
            <a:off x="5934171" y="3631324"/>
            <a:ext cx="1152429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66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EF7B4E-FFC5-431F-BBD2-5E84D1B0E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09005"/>
            <a:ext cx="8766411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3B9D0C-6438-48FE-8E36-326E6AC43192}"/>
              </a:ext>
            </a:extLst>
          </p:cNvPr>
          <p:cNvGrpSpPr/>
          <p:nvPr/>
        </p:nvGrpSpPr>
        <p:grpSpPr>
          <a:xfrm>
            <a:off x="3962401" y="3581400"/>
            <a:ext cx="2774833" cy="669126"/>
            <a:chOff x="685800" y="5436905"/>
            <a:chExt cx="2774833" cy="669126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7FCBE17E-98D2-4C4D-9B25-D5A7FCAC7546}"/>
                </a:ext>
              </a:extLst>
            </p:cNvPr>
            <p:cNvSpPr/>
            <p:nvPr/>
          </p:nvSpPr>
          <p:spPr>
            <a:xfrm>
              <a:off x="1371600" y="5644366"/>
              <a:ext cx="2089033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Options tab…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FB3E32-999A-4F6D-83E7-36867F8D1713}"/>
                </a:ext>
              </a:extLst>
            </p:cNvPr>
            <p:cNvSpPr/>
            <p:nvPr/>
          </p:nvSpPr>
          <p:spPr bwMode="auto">
            <a:xfrm>
              <a:off x="685800" y="5436905"/>
              <a:ext cx="609600" cy="56263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4EA9175-4831-4BBC-985B-D6659D8E5986}"/>
              </a:ext>
            </a:extLst>
          </p:cNvPr>
          <p:cNvSpPr/>
          <p:nvPr/>
        </p:nvSpPr>
        <p:spPr>
          <a:xfrm>
            <a:off x="4349884" y="838201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Bulletin 17B results: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51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FE5E4-B72B-408F-8918-1816F9B3B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709005"/>
            <a:ext cx="8766411" cy="5083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CBE17E-98D2-4C4D-9B25-D5A7FCAC7546}"/>
              </a:ext>
            </a:extLst>
          </p:cNvPr>
          <p:cNvSpPr/>
          <p:nvPr/>
        </p:nvSpPr>
        <p:spPr>
          <a:xfrm>
            <a:off x="5715001" y="4648201"/>
            <a:ext cx="17812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edit in your</a:t>
            </a:r>
          </a:p>
          <a:p>
            <a:r>
              <a:rPr lang="en-US" sz="2400">
                <a:solidFill>
                  <a:srgbClr val="0000FF"/>
                </a:solidFill>
              </a:rPr>
              <a:t>preferences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FB3E32-999A-4F6D-83E7-36867F8D1713}"/>
              </a:ext>
            </a:extLst>
          </p:cNvPr>
          <p:cNvSpPr/>
          <p:nvPr/>
        </p:nvSpPr>
        <p:spPr bwMode="auto">
          <a:xfrm>
            <a:off x="7672992" y="3788861"/>
            <a:ext cx="1775808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EA9175-4831-4BBC-985B-D6659D8E5986}"/>
              </a:ext>
            </a:extLst>
          </p:cNvPr>
          <p:cNvSpPr/>
          <p:nvPr/>
        </p:nvSpPr>
        <p:spPr>
          <a:xfrm>
            <a:off x="4349884" y="838201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results options:</a:t>
            </a:r>
            <a:endParaRPr lang="en-US" sz="32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05D408-8F02-4813-936C-C9DB4D196AD9}"/>
              </a:ext>
            </a:extLst>
          </p:cNvPr>
          <p:cNvCxnSpPr>
            <a:cxnSpLocks/>
          </p:cNvCxnSpPr>
          <p:nvPr/>
        </p:nvCxnSpPr>
        <p:spPr bwMode="auto">
          <a:xfrm flipV="1">
            <a:off x="7496258" y="4572002"/>
            <a:ext cx="1723943" cy="228599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EC9A0D8-62F8-4E6A-845F-D0515EC13800}"/>
              </a:ext>
            </a:extLst>
          </p:cNvPr>
          <p:cNvCxnSpPr>
            <a:cxnSpLocks/>
          </p:cNvCxnSpPr>
          <p:nvPr/>
        </p:nvCxnSpPr>
        <p:spPr bwMode="auto">
          <a:xfrm>
            <a:off x="7496258" y="4800601"/>
            <a:ext cx="1723943" cy="348395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F971CF-E215-4A53-B5DE-C2B4DA87483A}"/>
              </a:ext>
            </a:extLst>
          </p:cNvPr>
          <p:cNvCxnSpPr>
            <a:cxnSpLocks/>
          </p:cNvCxnSpPr>
          <p:nvPr/>
        </p:nvCxnSpPr>
        <p:spPr bwMode="auto">
          <a:xfrm>
            <a:off x="7496258" y="4800600"/>
            <a:ext cx="1723943" cy="838200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925343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EF7B4E-FFC5-431F-BBD2-5E84D1B0E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09005"/>
            <a:ext cx="8766411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554751" y="838201"/>
            <a:ext cx="6069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EMA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3B9D0C-6438-48FE-8E36-326E6AC43192}"/>
              </a:ext>
            </a:extLst>
          </p:cNvPr>
          <p:cNvGrpSpPr/>
          <p:nvPr/>
        </p:nvGrpSpPr>
        <p:grpSpPr>
          <a:xfrm>
            <a:off x="3505201" y="3834181"/>
            <a:ext cx="4570155" cy="830997"/>
            <a:chOff x="228600" y="5689685"/>
            <a:chExt cx="4570155" cy="830997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7FCBE17E-98D2-4C4D-9B25-D5A7FCAC7546}"/>
                </a:ext>
              </a:extLst>
            </p:cNvPr>
            <p:cNvSpPr/>
            <p:nvPr/>
          </p:nvSpPr>
          <p:spPr>
            <a:xfrm>
              <a:off x="1602046" y="5689685"/>
              <a:ext cx="3196709" cy="8309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That was the old way!</a:t>
              </a:r>
            </a:p>
            <a:p>
              <a:r>
                <a:rPr lang="en-US" sz="2400">
                  <a:solidFill>
                    <a:srgbClr val="0000FF"/>
                  </a:solidFill>
                </a:rPr>
                <a:t>Let’s try 17C…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FB3E32-999A-4F6D-83E7-36867F8D1713}"/>
                </a:ext>
              </a:extLst>
            </p:cNvPr>
            <p:cNvSpPr/>
            <p:nvPr/>
          </p:nvSpPr>
          <p:spPr bwMode="auto">
            <a:xfrm>
              <a:off x="228600" y="5875197"/>
              <a:ext cx="1143000" cy="56263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7763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682076-8AD3-494F-B760-FFCE2D1B0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709005"/>
            <a:ext cx="8766411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CBE17E-98D2-4C4D-9B25-D5A7FCAC7546}"/>
              </a:ext>
            </a:extLst>
          </p:cNvPr>
          <p:cNvSpPr/>
          <p:nvPr/>
        </p:nvSpPr>
        <p:spPr>
          <a:xfrm>
            <a:off x="4495801" y="2764304"/>
            <a:ext cx="4916731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457200" indent="-457200">
              <a:buAutoNum type="arabicParenR"/>
            </a:pPr>
            <a:r>
              <a:rPr lang="en-US" sz="2400">
                <a:solidFill>
                  <a:srgbClr val="0000FF"/>
                </a:solidFill>
              </a:rPr>
              <a:t>save &amp; close the 1</a:t>
            </a:r>
            <a:r>
              <a:rPr lang="en-US" sz="2400" baseline="30000">
                <a:solidFill>
                  <a:srgbClr val="0000FF"/>
                </a:solidFill>
              </a:rPr>
              <a:t>st</a:t>
            </a:r>
            <a:r>
              <a:rPr lang="en-US" sz="2400">
                <a:solidFill>
                  <a:srgbClr val="0000FF"/>
                </a:solidFill>
              </a:rPr>
              <a:t> analysis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2) start a new one from scratch, or</a:t>
            </a:r>
          </a:p>
          <a:p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3) save a copy and edit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FB3E32-999A-4F6D-83E7-36867F8D1713}"/>
              </a:ext>
            </a:extLst>
          </p:cNvPr>
          <p:cNvSpPr/>
          <p:nvPr/>
        </p:nvSpPr>
        <p:spPr bwMode="auto">
          <a:xfrm>
            <a:off x="1905000" y="2590800"/>
            <a:ext cx="1828800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E7886-FED5-4D41-8D04-33F90BBDA222}"/>
              </a:ext>
            </a:extLst>
          </p:cNvPr>
          <p:cNvSpPr/>
          <p:nvPr/>
        </p:nvSpPr>
        <p:spPr>
          <a:xfrm>
            <a:off x="3554751" y="838201"/>
            <a:ext cx="6069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EMA analysis: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59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B2849-779B-400C-947A-3094F15C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705837"/>
            <a:ext cx="8766411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3E64F-483A-4896-9BB4-CCEDDE2FE509}"/>
              </a:ext>
            </a:extLst>
          </p:cNvPr>
          <p:cNvSpPr/>
          <p:nvPr/>
        </p:nvSpPr>
        <p:spPr>
          <a:xfrm>
            <a:off x="3554751" y="838201"/>
            <a:ext cx="6069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EMA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ED607A-485A-4189-95D8-682A8DAD6801}"/>
              </a:ext>
            </a:extLst>
          </p:cNvPr>
          <p:cNvGrpSpPr/>
          <p:nvPr/>
        </p:nvGrpSpPr>
        <p:grpSpPr>
          <a:xfrm>
            <a:off x="2971801" y="2457390"/>
            <a:ext cx="5676787" cy="514410"/>
            <a:chOff x="1447800" y="2457390"/>
            <a:chExt cx="5676787" cy="51441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7FCBE17E-98D2-4C4D-9B25-D5A7FCAC7546}"/>
                </a:ext>
              </a:extLst>
            </p:cNvPr>
            <p:cNvSpPr/>
            <p:nvPr/>
          </p:nvSpPr>
          <p:spPr>
            <a:xfrm>
              <a:off x="3886200" y="2457390"/>
              <a:ext cx="3238387" cy="4001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analysis named for its type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DA54235-54D4-4B95-ABD2-F73B9459512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7800" y="2743200"/>
              <a:ext cx="1370200" cy="228600"/>
            </a:xfrm>
            <a:prstGeom prst="straightConnector1">
              <a:avLst/>
            </a:prstGeom>
            <a:solidFill>
              <a:srgbClr val="FF0000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F01223-6B63-44BA-9A3E-6FEAEA3E3174}"/>
              </a:ext>
            </a:extLst>
          </p:cNvPr>
          <p:cNvGrpSpPr/>
          <p:nvPr/>
        </p:nvGrpSpPr>
        <p:grpSpPr>
          <a:xfrm>
            <a:off x="3528475" y="4009370"/>
            <a:ext cx="4539366" cy="562630"/>
            <a:chOff x="2004475" y="3886201"/>
            <a:chExt cx="4539366" cy="5626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FB3E32-999A-4F6D-83E7-36867F8D1713}"/>
                </a:ext>
              </a:extLst>
            </p:cNvPr>
            <p:cNvSpPr/>
            <p:nvPr/>
          </p:nvSpPr>
          <p:spPr bwMode="auto">
            <a:xfrm>
              <a:off x="2004475" y="3886201"/>
              <a:ext cx="1143000" cy="56263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0E7569B3-4318-48EA-B670-4AEDB49818E9}"/>
                </a:ext>
              </a:extLst>
            </p:cNvPr>
            <p:cNvSpPr/>
            <p:nvPr/>
          </p:nvSpPr>
          <p:spPr>
            <a:xfrm>
              <a:off x="3276600" y="3990946"/>
              <a:ext cx="3267241" cy="4001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click the other radio button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5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226A7E-2DEC-400B-BA96-9E6E3FE7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3813"/>
            <a:ext cx="5086350" cy="6810375"/>
          </a:xfrm>
          <a:prstGeom prst="rect">
            <a:avLst/>
          </a:prstGeom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581400" y="3428999"/>
            <a:ext cx="137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17C</a:t>
            </a:r>
          </a:p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011238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B2849-779B-400C-947A-3094F15C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705837"/>
            <a:ext cx="8766411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3E64F-483A-4896-9BB4-CCEDDE2FE509}"/>
              </a:ext>
            </a:extLst>
          </p:cNvPr>
          <p:cNvSpPr/>
          <p:nvPr/>
        </p:nvSpPr>
        <p:spPr>
          <a:xfrm>
            <a:off x="3554751" y="838201"/>
            <a:ext cx="6069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EMA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FB3E32-999A-4F6D-83E7-36867F8D1713}"/>
              </a:ext>
            </a:extLst>
          </p:cNvPr>
          <p:cNvSpPr/>
          <p:nvPr/>
        </p:nvSpPr>
        <p:spPr bwMode="auto">
          <a:xfrm>
            <a:off x="4342000" y="3535973"/>
            <a:ext cx="687200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7569B3-4318-48EA-B670-4AEDB49818E9}"/>
              </a:ext>
            </a:extLst>
          </p:cNvPr>
          <p:cNvSpPr/>
          <p:nvPr/>
        </p:nvSpPr>
        <p:spPr>
          <a:xfrm>
            <a:off x="5029201" y="3940465"/>
            <a:ext cx="421782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EMA requires more info</a:t>
            </a:r>
          </a:p>
          <a:p>
            <a:r>
              <a:rPr lang="en-US">
                <a:solidFill>
                  <a:srgbClr val="0000FF"/>
                </a:solidFill>
              </a:rPr>
              <a:t>     if gage data has missing years</a:t>
            </a:r>
          </a:p>
          <a:p>
            <a:r>
              <a:rPr lang="en-US">
                <a:solidFill>
                  <a:srgbClr val="0000FF"/>
                </a:solidFill>
              </a:rPr>
              <a:t>     or historic ungaged floods exist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526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B2849-779B-400C-947A-3094F15C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705837"/>
            <a:ext cx="8766411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3E64F-483A-4896-9BB4-CCEDDE2FE509}"/>
              </a:ext>
            </a:extLst>
          </p:cNvPr>
          <p:cNvSpPr/>
          <p:nvPr/>
        </p:nvSpPr>
        <p:spPr>
          <a:xfrm>
            <a:off x="3554751" y="838201"/>
            <a:ext cx="6069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EMA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352186-4AE0-4CC3-920E-B89483D9CA45}"/>
              </a:ext>
            </a:extLst>
          </p:cNvPr>
          <p:cNvGrpSpPr/>
          <p:nvPr/>
        </p:nvGrpSpPr>
        <p:grpSpPr>
          <a:xfrm>
            <a:off x="3886200" y="5382837"/>
            <a:ext cx="4890496" cy="1015663"/>
            <a:chOff x="2362200" y="5382836"/>
            <a:chExt cx="4890496" cy="101566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2FB3E32-999A-4F6D-83E7-36867F8D1713}"/>
                </a:ext>
              </a:extLst>
            </p:cNvPr>
            <p:cNvSpPr/>
            <p:nvPr/>
          </p:nvSpPr>
          <p:spPr bwMode="auto">
            <a:xfrm>
              <a:off x="2362200" y="5685337"/>
              <a:ext cx="762000" cy="56263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0E7569B3-4318-48EA-B670-4AEDB49818E9}"/>
                </a:ext>
              </a:extLst>
            </p:cNvPr>
            <p:cNvSpPr/>
            <p:nvPr/>
          </p:nvSpPr>
          <p:spPr>
            <a:xfrm>
              <a:off x="3265707" y="5382836"/>
              <a:ext cx="3986989" cy="10156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if you just click Compute without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  paying attention to the</a:t>
              </a:r>
            </a:p>
            <a:p>
              <a:r>
                <a:rPr lang="en-US">
                  <a:solidFill>
                    <a:srgbClr val="0000FF"/>
                  </a:solidFill>
                </a:rPr>
                <a:t>     EMA tab…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79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B2849-779B-400C-947A-3094F15C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1705837"/>
            <a:ext cx="8766411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3E64F-483A-4896-9BB4-CCEDDE2FE509}"/>
              </a:ext>
            </a:extLst>
          </p:cNvPr>
          <p:cNvSpPr/>
          <p:nvPr/>
        </p:nvSpPr>
        <p:spPr>
          <a:xfrm>
            <a:off x="3554751" y="838201"/>
            <a:ext cx="6069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to run Bulletin 17 EMA analysis:</a:t>
            </a:r>
            <a:endParaRPr lang="en-US" sz="3200" dirty="0">
              <a:solidFill>
                <a:srgbClr val="0000FF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7569B3-4318-48EA-B670-4AEDB49818E9}"/>
              </a:ext>
            </a:extLst>
          </p:cNvPr>
          <p:cNvSpPr/>
          <p:nvPr/>
        </p:nvSpPr>
        <p:spPr>
          <a:xfrm>
            <a:off x="5486400" y="4444278"/>
            <a:ext cx="281198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It won’t run if the data </a:t>
            </a:r>
          </a:p>
          <a:p>
            <a:r>
              <a:rPr lang="en-US">
                <a:solidFill>
                  <a:srgbClr val="0000FF"/>
                </a:solidFill>
              </a:rPr>
              <a:t>has missing years!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8BBD5-B6E5-47EB-85AB-156661C39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3146750"/>
            <a:ext cx="3409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86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877A70-DDF8-43A9-B478-DC9E4DFE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8" y="1705836"/>
            <a:ext cx="8766411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3E64F-483A-4896-9BB4-CCEDDE2FE509}"/>
              </a:ext>
            </a:extLst>
          </p:cNvPr>
          <p:cNvSpPr/>
          <p:nvPr/>
        </p:nvSpPr>
        <p:spPr>
          <a:xfrm>
            <a:off x="3554752" y="838201"/>
            <a:ext cx="3204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EMA particulars</a:t>
            </a:r>
            <a:endParaRPr lang="en-US" sz="3200" dirty="0">
              <a:solidFill>
                <a:srgbClr val="0000FF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7569B3-4318-48EA-B670-4AEDB49818E9}"/>
              </a:ext>
            </a:extLst>
          </p:cNvPr>
          <p:cNvSpPr/>
          <p:nvPr/>
        </p:nvSpPr>
        <p:spPr>
          <a:xfrm>
            <a:off x="5974687" y="4734910"/>
            <a:ext cx="152157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scroll down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0C70F-B09D-4A37-9862-C189B72935F6}"/>
              </a:ext>
            </a:extLst>
          </p:cNvPr>
          <p:cNvSpPr/>
          <p:nvPr/>
        </p:nvSpPr>
        <p:spPr bwMode="auto">
          <a:xfrm>
            <a:off x="9296400" y="3581400"/>
            <a:ext cx="762000" cy="15707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1F73AE-B833-4740-87D0-423C83256C72}"/>
              </a:ext>
            </a:extLst>
          </p:cNvPr>
          <p:cNvCxnSpPr>
            <a:cxnSpLocks/>
          </p:cNvCxnSpPr>
          <p:nvPr/>
        </p:nvCxnSpPr>
        <p:spPr bwMode="auto">
          <a:xfrm flipV="1">
            <a:off x="7496258" y="4572002"/>
            <a:ext cx="1723943" cy="228599"/>
          </a:xfrm>
          <a:prstGeom prst="straightConnector1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62248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58F8B6-94C1-4C71-9766-7BC13D868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7" y="1705836"/>
            <a:ext cx="8766410" cy="5083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43E64F-483A-4896-9BB4-CCEDDE2FE509}"/>
              </a:ext>
            </a:extLst>
          </p:cNvPr>
          <p:cNvSpPr/>
          <p:nvPr/>
        </p:nvSpPr>
        <p:spPr>
          <a:xfrm>
            <a:off x="3554752" y="838201"/>
            <a:ext cx="3204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EMA particulars</a:t>
            </a:r>
            <a:endParaRPr lang="en-US" sz="3200" dirty="0">
              <a:solidFill>
                <a:srgbClr val="0000FF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7569B3-4318-48EA-B670-4AEDB49818E9}"/>
              </a:ext>
            </a:extLst>
          </p:cNvPr>
          <p:cNvSpPr/>
          <p:nvPr/>
        </p:nvSpPr>
        <p:spPr>
          <a:xfrm>
            <a:off x="5226210" y="5202089"/>
            <a:ext cx="250421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missing years, but…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0C70F-B09D-4A37-9862-C189B72935F6}"/>
              </a:ext>
            </a:extLst>
          </p:cNvPr>
          <p:cNvSpPr/>
          <p:nvPr/>
        </p:nvSpPr>
        <p:spPr bwMode="auto">
          <a:xfrm>
            <a:off x="3995532" y="4640815"/>
            <a:ext cx="3395868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2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EBA31-A0F7-4366-9591-7DB3671C1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008797"/>
            <a:ext cx="8458200" cy="56245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7569B3-4318-48EA-B670-4AEDB49818E9}"/>
              </a:ext>
            </a:extLst>
          </p:cNvPr>
          <p:cNvSpPr/>
          <p:nvPr/>
        </p:nvSpPr>
        <p:spPr>
          <a:xfrm>
            <a:off x="4342000" y="3886201"/>
            <a:ext cx="378340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…scroll back up and handle the</a:t>
            </a:r>
          </a:p>
          <a:p>
            <a:r>
              <a:rPr lang="en-US">
                <a:solidFill>
                  <a:srgbClr val="0000FF"/>
                </a:solidFill>
              </a:rPr>
              <a:t>missing years in the table of</a:t>
            </a:r>
          </a:p>
          <a:p>
            <a:r>
              <a:rPr lang="en-US">
                <a:solidFill>
                  <a:srgbClr val="0000FF"/>
                </a:solidFill>
              </a:rPr>
              <a:t>“Perception Thresholds”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0C70F-B09D-4A37-9862-C189B72935F6}"/>
              </a:ext>
            </a:extLst>
          </p:cNvPr>
          <p:cNvSpPr/>
          <p:nvPr/>
        </p:nvSpPr>
        <p:spPr bwMode="auto">
          <a:xfrm>
            <a:off x="1676400" y="2895600"/>
            <a:ext cx="6019800" cy="838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856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7C314-74DB-4C29-921E-08548E1F2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8902" b="20645"/>
          <a:stretch/>
        </p:blipFill>
        <p:spPr>
          <a:xfrm>
            <a:off x="1828800" y="914400"/>
            <a:ext cx="8496300" cy="5727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7569B3-4318-48EA-B670-4AEDB49818E9}"/>
              </a:ext>
            </a:extLst>
          </p:cNvPr>
          <p:cNvSpPr/>
          <p:nvPr/>
        </p:nvSpPr>
        <p:spPr>
          <a:xfrm>
            <a:off x="3657601" y="4446657"/>
            <a:ext cx="525496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insert year range, and set both high &amp; low</a:t>
            </a:r>
          </a:p>
          <a:p>
            <a:r>
              <a:rPr lang="en-US">
                <a:solidFill>
                  <a:srgbClr val="0000FF"/>
                </a:solidFill>
              </a:rPr>
              <a:t>threshold to “inf” (indicating no knowledge)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0C70F-B09D-4A37-9862-C189B72935F6}"/>
              </a:ext>
            </a:extLst>
          </p:cNvPr>
          <p:cNvSpPr/>
          <p:nvPr/>
        </p:nvSpPr>
        <p:spPr bwMode="auto">
          <a:xfrm rot="430529">
            <a:off x="1783388" y="3426426"/>
            <a:ext cx="5913217" cy="85581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148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7C314-74DB-4C29-921E-08548E1F2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8902" b="20645"/>
          <a:stretch/>
        </p:blipFill>
        <p:spPr>
          <a:xfrm>
            <a:off x="1828800" y="914400"/>
            <a:ext cx="8496300" cy="57278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7569B3-4318-48EA-B670-4AEDB49818E9}"/>
              </a:ext>
            </a:extLst>
          </p:cNvPr>
          <p:cNvSpPr/>
          <p:nvPr/>
        </p:nvSpPr>
        <p:spPr>
          <a:xfrm>
            <a:off x="3657600" y="4446657"/>
            <a:ext cx="5107488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this option becomes avavailable by</a:t>
            </a:r>
          </a:p>
          <a:p>
            <a:r>
              <a:rPr lang="en-US">
                <a:solidFill>
                  <a:srgbClr val="0000FF"/>
                </a:solidFill>
              </a:rPr>
              <a:t>double-clicking the cell, then right-clicking.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0C70F-B09D-4A37-9862-C189B72935F6}"/>
              </a:ext>
            </a:extLst>
          </p:cNvPr>
          <p:cNvSpPr/>
          <p:nvPr/>
        </p:nvSpPr>
        <p:spPr bwMode="auto">
          <a:xfrm rot="430529">
            <a:off x="5744346" y="3819243"/>
            <a:ext cx="1479282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4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FED1D6-D0D3-4550-A237-418872FF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58914"/>
            <a:ext cx="8555363" cy="56833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7569B3-4318-48EA-B670-4AEDB49818E9}"/>
              </a:ext>
            </a:extLst>
          </p:cNvPr>
          <p:cNvSpPr/>
          <p:nvPr/>
        </p:nvSpPr>
        <p:spPr>
          <a:xfrm>
            <a:off x="5425616" y="3980954"/>
            <a:ext cx="3017173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click this button to fill in </a:t>
            </a:r>
          </a:p>
          <a:p>
            <a:r>
              <a:rPr lang="en-US">
                <a:solidFill>
                  <a:srgbClr val="0000FF"/>
                </a:solidFill>
              </a:rPr>
              <a:t>the fill in the table values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0C70F-B09D-4A37-9862-C189B72935F6}"/>
              </a:ext>
            </a:extLst>
          </p:cNvPr>
          <p:cNvSpPr/>
          <p:nvPr/>
        </p:nvSpPr>
        <p:spPr bwMode="auto">
          <a:xfrm>
            <a:off x="4038600" y="4419600"/>
            <a:ext cx="1219200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0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61E3FB-7ECC-4A36-A12E-1CD4A0B1A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958914"/>
            <a:ext cx="8534402" cy="5701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7569B3-4318-48EA-B670-4AEDB49818E9}"/>
              </a:ext>
            </a:extLst>
          </p:cNvPr>
          <p:cNvSpPr/>
          <p:nvPr/>
        </p:nvSpPr>
        <p:spPr>
          <a:xfrm>
            <a:off x="3505201" y="5899086"/>
            <a:ext cx="2173993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try another run…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0C70F-B09D-4A37-9862-C189B72935F6}"/>
              </a:ext>
            </a:extLst>
          </p:cNvPr>
          <p:cNvSpPr/>
          <p:nvPr/>
        </p:nvSpPr>
        <p:spPr bwMode="auto">
          <a:xfrm>
            <a:off x="2514600" y="6248400"/>
            <a:ext cx="914400" cy="4571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03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819400" y="3810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17B      vs      17C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A86711-CB7B-4DD3-B8F3-21E6FAFCAFED}"/>
              </a:ext>
            </a:extLst>
          </p:cNvPr>
          <p:cNvSpPr/>
          <p:nvPr/>
        </p:nvSpPr>
        <p:spPr>
          <a:xfrm>
            <a:off x="2133601" y="1828800"/>
            <a:ext cx="3180679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good guidance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standard for 41 yrs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    includes: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confidence limits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outlier detection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historic floods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165B87-F625-4B1D-B607-568EF52A13FE}"/>
              </a:ext>
            </a:extLst>
          </p:cNvPr>
          <p:cNvGrpSpPr/>
          <p:nvPr/>
        </p:nvGrpSpPr>
        <p:grpSpPr>
          <a:xfrm>
            <a:off x="4633479" y="1828800"/>
            <a:ext cx="5718416" cy="3662541"/>
            <a:chOff x="4633479" y="1828800"/>
            <a:chExt cx="5718416" cy="36625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FFD210-D091-4846-BA21-7F1740DAA89F}"/>
                </a:ext>
              </a:extLst>
            </p:cNvPr>
            <p:cNvSpPr/>
            <p:nvPr/>
          </p:nvSpPr>
          <p:spPr>
            <a:xfrm>
              <a:off x="6629401" y="1828800"/>
              <a:ext cx="3722494" cy="36625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     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improves: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     all of those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is now the new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ook Antiqua" pitchFamily="18" charset="0"/>
                  <a:ea typeface="+mn-ea"/>
                  <a:cs typeface="+mn-cs"/>
                </a:rPr>
                <a:t>professional standard </a:t>
              </a:r>
            </a:p>
          </p:txBody>
        </p:sp>
        <p:sp>
          <p:nvSpPr>
            <p:cNvPr id="5" name="Line 7">
              <a:extLst>
                <a:ext uri="{FF2B5EF4-FFF2-40B4-BE49-F238E27FC236}">
                  <a16:creationId xmlns:a16="http://schemas.microsoft.com/office/drawing/2014/main" id="{01E7C730-C3B0-4A29-B2B1-6904D71BC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72692" y="3143893"/>
              <a:ext cx="2137025" cy="6267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D13B4DBA-0274-435E-81A4-0AD98A4EA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1205" y="3143893"/>
              <a:ext cx="2198511" cy="13788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D17BBAC-5D9B-464E-B5B8-FBE57BF84E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3479" y="3143893"/>
              <a:ext cx="2476238" cy="22294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4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61E3FB-7ECC-4A36-A12E-1CD4A0B1A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958914"/>
            <a:ext cx="8534402" cy="5701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2419AF-8A5A-4C1F-BEFD-188A80C3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3645758"/>
            <a:ext cx="26193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2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61E3FB-7ECC-4A36-A12E-1CD4A0B1A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958914"/>
            <a:ext cx="8534402" cy="5701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87FB895-4149-4B63-A525-5C952CD6A598}"/>
              </a:ext>
            </a:extLst>
          </p:cNvPr>
          <p:cNvSpPr/>
          <p:nvPr/>
        </p:nvSpPr>
        <p:spPr>
          <a:xfrm>
            <a:off x="3657601" y="3809508"/>
            <a:ext cx="3007555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suppose our dataset </a:t>
            </a:r>
          </a:p>
          <a:p>
            <a:r>
              <a:rPr lang="en-US">
                <a:solidFill>
                  <a:srgbClr val="0000FF"/>
                </a:solidFill>
              </a:rPr>
              <a:t>has historic floods </a:t>
            </a:r>
          </a:p>
          <a:p>
            <a:r>
              <a:rPr lang="en-US">
                <a:solidFill>
                  <a:srgbClr val="0000FF"/>
                </a:solidFill>
              </a:rPr>
              <a:t>as well as missing years?</a:t>
            </a:r>
          </a:p>
        </p:txBody>
      </p:sp>
    </p:spTree>
    <p:extLst>
      <p:ext uri="{BB962C8B-B14F-4D97-AF65-F5344CB8AC3E}">
        <p14:creationId xmlns:p14="http://schemas.microsoft.com/office/powerpoint/2010/main" val="3570746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D872AB-CF50-45C1-AB94-70E066E1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58913"/>
            <a:ext cx="8712542" cy="5701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87FB895-4149-4B63-A525-5C952CD6A598}"/>
              </a:ext>
            </a:extLst>
          </p:cNvPr>
          <p:cNvSpPr/>
          <p:nvPr/>
        </p:nvSpPr>
        <p:spPr>
          <a:xfrm>
            <a:off x="4191001" y="1219200"/>
            <a:ext cx="603562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different station! (used in Appendix 6, Bulletin 17B)</a:t>
            </a:r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478D9FE-3BB6-49BF-AAA2-6E32D03BCFB3}"/>
              </a:ext>
            </a:extLst>
          </p:cNvPr>
          <p:cNvSpPr/>
          <p:nvPr/>
        </p:nvSpPr>
        <p:spPr>
          <a:xfrm>
            <a:off x="5410200" y="3429001"/>
            <a:ext cx="386676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Leave the first row as is, and</a:t>
            </a:r>
          </a:p>
          <a:p>
            <a:r>
              <a:rPr lang="en-US">
                <a:solidFill>
                  <a:srgbClr val="0000FF"/>
                </a:solidFill>
              </a:rPr>
              <a:t>use following rows to supercede</a:t>
            </a:r>
          </a:p>
          <a:p>
            <a:r>
              <a:rPr lang="en-US">
                <a:solidFill>
                  <a:srgbClr val="0000FF"/>
                </a:solidFill>
              </a:rPr>
              <a:t>some of the record of the 1</a:t>
            </a:r>
            <a:r>
              <a:rPr lang="en-US" baseline="30000">
                <a:solidFill>
                  <a:srgbClr val="0000FF"/>
                </a:solidFill>
              </a:rPr>
              <a:t>st</a:t>
            </a:r>
            <a:r>
              <a:rPr lang="en-US">
                <a:solidFill>
                  <a:srgbClr val="0000FF"/>
                </a:solidFill>
              </a:rPr>
              <a:t> row.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A03DEE-99C2-453E-AB2B-6512D8428E0A}"/>
              </a:ext>
            </a:extLst>
          </p:cNvPr>
          <p:cNvSpPr/>
          <p:nvPr/>
        </p:nvSpPr>
        <p:spPr bwMode="auto">
          <a:xfrm>
            <a:off x="1552382" y="2450000"/>
            <a:ext cx="5715000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76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93FBCA-537E-4820-AF26-427CB4327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38435"/>
            <a:ext cx="8779597" cy="5703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478D9FE-3BB6-49BF-AAA2-6E32D03BCFB3}"/>
              </a:ext>
            </a:extLst>
          </p:cNvPr>
          <p:cNvSpPr/>
          <p:nvPr/>
        </p:nvSpPr>
        <p:spPr>
          <a:xfrm>
            <a:off x="5410201" y="3429001"/>
            <a:ext cx="4073551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Do all the periods of missing data,</a:t>
            </a:r>
          </a:p>
          <a:p>
            <a:r>
              <a:rPr lang="en-US">
                <a:solidFill>
                  <a:srgbClr val="0000FF"/>
                </a:solidFill>
              </a:rPr>
              <a:t>then click Apply Thresholds to </a:t>
            </a:r>
          </a:p>
          <a:p>
            <a:r>
              <a:rPr lang="en-US">
                <a:solidFill>
                  <a:srgbClr val="0000FF"/>
                </a:solidFill>
              </a:rPr>
              <a:t>set flow ranges.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A03DEE-99C2-453E-AB2B-6512D8428E0A}"/>
              </a:ext>
            </a:extLst>
          </p:cNvPr>
          <p:cNvSpPr/>
          <p:nvPr/>
        </p:nvSpPr>
        <p:spPr bwMode="auto">
          <a:xfrm>
            <a:off x="2719291" y="4267200"/>
            <a:ext cx="3376709" cy="175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543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ADE2E-2EF0-4279-B1DD-D2A4EF52F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38435"/>
            <a:ext cx="8724063" cy="5703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478D9FE-3BB6-49BF-AAA2-6E32D03BCFB3}"/>
              </a:ext>
            </a:extLst>
          </p:cNvPr>
          <p:cNvSpPr/>
          <p:nvPr/>
        </p:nvSpPr>
        <p:spPr>
          <a:xfrm>
            <a:off x="7086600" y="3417526"/>
            <a:ext cx="28184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This does not work for </a:t>
            </a:r>
          </a:p>
          <a:p>
            <a:r>
              <a:rPr lang="en-US">
                <a:solidFill>
                  <a:srgbClr val="0000FF"/>
                </a:solidFill>
              </a:rPr>
              <a:t>setting historic years…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A03DEE-99C2-453E-AB2B-6512D8428E0A}"/>
              </a:ext>
            </a:extLst>
          </p:cNvPr>
          <p:cNvSpPr/>
          <p:nvPr/>
        </p:nvSpPr>
        <p:spPr bwMode="auto">
          <a:xfrm>
            <a:off x="1795696" y="2294416"/>
            <a:ext cx="5824304" cy="9821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87CB50-566D-4C09-9E94-406F2F69EACA}"/>
              </a:ext>
            </a:extLst>
          </p:cNvPr>
          <p:cNvGrpSpPr/>
          <p:nvPr/>
        </p:nvGrpSpPr>
        <p:grpSpPr>
          <a:xfrm>
            <a:off x="6400801" y="4557504"/>
            <a:ext cx="2875020" cy="1462296"/>
            <a:chOff x="4876801" y="4557504"/>
            <a:chExt cx="2875020" cy="1462296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00F91A83-3E54-4B58-85B0-D48690010E28}"/>
                </a:ext>
              </a:extLst>
            </p:cNvPr>
            <p:cNvSpPr/>
            <p:nvPr/>
          </p:nvSpPr>
          <p:spPr>
            <a:xfrm>
              <a:off x="6191779" y="4557504"/>
              <a:ext cx="1560042" cy="7078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</a:rPr>
                <a:t>edit directly</a:t>
              </a:r>
            </a:p>
            <a:p>
              <a:r>
                <a:rPr lang="en-US">
                  <a:solidFill>
                    <a:srgbClr val="0000FF"/>
                  </a:solidFill>
                </a:rPr>
                <a:t>in the table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C9848CD-E722-488B-A43D-8BE61A49AE0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76801" y="4724400"/>
              <a:ext cx="1314978" cy="228600"/>
            </a:xfrm>
            <a:prstGeom prst="straightConnector1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A20E5CF-1F7A-4FA0-8B0D-2887A3352B1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76801" y="4724400"/>
              <a:ext cx="1314979" cy="1295400"/>
            </a:xfrm>
            <a:prstGeom prst="straightConnector1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541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ADE2E-2EF0-4279-B1DD-D2A4EF52F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38435"/>
            <a:ext cx="8724063" cy="57035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63ECB1-068C-4F21-B6F5-DD99E14E3637}"/>
              </a:ext>
            </a:extLst>
          </p:cNvPr>
          <p:cNvSpPr/>
          <p:nvPr/>
        </p:nvSpPr>
        <p:spPr>
          <a:xfrm>
            <a:off x="3222328" y="5708516"/>
            <a:ext cx="2978701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Save and then Compute!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AFFD7C-3A37-4285-A046-86E1A13BDC9E}"/>
              </a:ext>
            </a:extLst>
          </p:cNvPr>
          <p:cNvSpPr/>
          <p:nvPr/>
        </p:nvSpPr>
        <p:spPr bwMode="auto">
          <a:xfrm>
            <a:off x="2514600" y="6192521"/>
            <a:ext cx="1143000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07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DC051-8D86-465F-9B2E-552DE8F6B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40758"/>
            <a:ext cx="8766734" cy="5701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284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HecSSP</a:t>
            </a:r>
            <a:endParaRPr lang="en-US" sz="4800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63ECB1-068C-4F21-B6F5-DD99E14E3637}"/>
              </a:ext>
            </a:extLst>
          </p:cNvPr>
          <p:cNvSpPr/>
          <p:nvPr/>
        </p:nvSpPr>
        <p:spPr>
          <a:xfrm>
            <a:off x="4871302" y="341444"/>
            <a:ext cx="4112023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Bulletin 17C EMA analysis results!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611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74E77-F578-48C8-BC4A-6A79691C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5783"/>
            <a:ext cx="9144000" cy="609600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42002476-CFF2-409B-B87B-2F918C4BA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3257"/>
            <a:ext cx="899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</a:rPr>
              <a:t>changing horses midstream…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1E60933-A4EB-4BDF-BC75-21927AB0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562601"/>
            <a:ext cx="723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>
                <a:solidFill>
                  <a:srgbClr val="FFFF00"/>
                </a:solidFill>
              </a:rPr>
              <a:t>Let’s look at how PeakFQ works.</a:t>
            </a:r>
          </a:p>
        </p:txBody>
      </p:sp>
    </p:spTree>
    <p:extLst>
      <p:ext uri="{BB962C8B-B14F-4D97-AF65-F5344CB8AC3E}">
        <p14:creationId xmlns:p14="http://schemas.microsoft.com/office/powerpoint/2010/main" val="6206822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1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PeakFQ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667001" y="838201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program main menu: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6CBED-EAEC-4DD4-9B51-FE29B264B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61" y="1634699"/>
            <a:ext cx="11305078" cy="3588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D041A0-F317-46D4-86F4-60CB1F707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0273"/>
            <a:ext cx="4343400" cy="23584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954A606-038F-4E6A-9D5C-F6CD029DE90B}"/>
              </a:ext>
            </a:extLst>
          </p:cNvPr>
          <p:cNvSpPr/>
          <p:nvPr/>
        </p:nvSpPr>
        <p:spPr bwMode="auto">
          <a:xfrm>
            <a:off x="381000" y="1828800"/>
            <a:ext cx="685800" cy="53387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FB6CA9C-99A3-4A4F-880C-8C5B45961BE7}"/>
              </a:ext>
            </a:extLst>
          </p:cNvPr>
          <p:cNvSpPr/>
          <p:nvPr/>
        </p:nvSpPr>
        <p:spPr>
          <a:xfrm>
            <a:off x="2895600" y="4038600"/>
            <a:ext cx="470994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first, it wants you to</a:t>
            </a:r>
          </a:p>
          <a:p>
            <a:r>
              <a:rPr lang="en-US" sz="3200">
                <a:solidFill>
                  <a:srgbClr val="0000FF"/>
                </a:solidFill>
              </a:rPr>
              <a:t>open a peak flow dataset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F4B109-3DF0-45E5-9B88-2FD6407A3B08}"/>
              </a:ext>
            </a:extLst>
          </p:cNvPr>
          <p:cNvSpPr/>
          <p:nvPr/>
        </p:nvSpPr>
        <p:spPr>
          <a:xfrm>
            <a:off x="1524000" y="838200"/>
            <a:ext cx="5020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USGS streamflow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6039F-1EA4-4AF7-8771-58D17EC01624}"/>
              </a:ext>
            </a:extLst>
          </p:cNvPr>
          <p:cNvSpPr/>
          <p:nvPr/>
        </p:nvSpPr>
        <p:spPr>
          <a:xfrm>
            <a:off x="2438401" y="2133600"/>
            <a:ext cx="76915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The annual peak data must be obtained</a:t>
            </a:r>
          </a:p>
          <a:p>
            <a:r>
              <a:rPr lang="en-US" sz="3200">
                <a:solidFill>
                  <a:srgbClr val="0000FF"/>
                </a:solidFill>
              </a:rPr>
              <a:t>outside of PeakFQ, such as from the web.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6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819400" y="3810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</a:rPr>
              <a:t>17B      vs      17C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FD210-D091-4846-BA21-7F1740DAA89F}"/>
              </a:ext>
            </a:extLst>
          </p:cNvPr>
          <p:cNvSpPr/>
          <p:nvPr/>
        </p:nvSpPr>
        <p:spPr>
          <a:xfrm>
            <a:off x="2158425" y="1752601"/>
            <a:ext cx="8323112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For more info…</a:t>
            </a:r>
          </a:p>
          <a:p>
            <a:endParaRPr lang="en-US" sz="2800"/>
          </a:p>
          <a:p>
            <a:r>
              <a:rPr lang="en-US" sz="2800"/>
              <a:t>See Bulletin 17B (page 27) </a:t>
            </a:r>
          </a:p>
          <a:p>
            <a:r>
              <a:rPr lang="en-US" sz="2800"/>
              <a:t>		on recommended future studies.</a:t>
            </a:r>
          </a:p>
          <a:p>
            <a:endParaRPr lang="en-US" sz="2800"/>
          </a:p>
          <a:p>
            <a:r>
              <a:rPr lang="en-US" sz="2800"/>
              <a:t>See Bulletin 17C (page 3)</a:t>
            </a:r>
          </a:p>
          <a:p>
            <a:r>
              <a:rPr lang="en-US" sz="2800"/>
              <a:t>		on the four fundamental improvements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10480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7B6E39-AA0B-48C9-A527-A47130506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10" y="1295401"/>
            <a:ext cx="8963090" cy="54723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F4B109-3DF0-45E5-9B88-2FD6407A3B08}"/>
              </a:ext>
            </a:extLst>
          </p:cNvPr>
          <p:cNvSpPr/>
          <p:nvPr/>
        </p:nvSpPr>
        <p:spPr>
          <a:xfrm>
            <a:off x="685800" y="381000"/>
            <a:ext cx="5020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USGS streamflow</a:t>
            </a:r>
            <a:endParaRPr lang="en-US" sz="4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14E608-F9ED-45E0-B4CD-A43DD5966E22}"/>
              </a:ext>
            </a:extLst>
          </p:cNvPr>
          <p:cNvSpPr/>
          <p:nvPr/>
        </p:nvSpPr>
        <p:spPr bwMode="auto">
          <a:xfrm>
            <a:off x="5943600" y="2923048"/>
            <a:ext cx="19050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6039F-1EA4-4AF7-8771-58D17EC01624}"/>
              </a:ext>
            </a:extLst>
          </p:cNvPr>
          <p:cNvSpPr/>
          <p:nvPr/>
        </p:nvSpPr>
        <p:spPr>
          <a:xfrm>
            <a:off x="8821952" y="3429000"/>
            <a:ext cx="18678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save this </a:t>
            </a:r>
          </a:p>
          <a:p>
            <a:r>
              <a:rPr lang="en-US" sz="3200">
                <a:solidFill>
                  <a:srgbClr val="0000FF"/>
                </a:solidFill>
              </a:rPr>
              <a:t>text file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97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F4B109-3DF0-45E5-9B88-2FD6407A3B08}"/>
              </a:ext>
            </a:extLst>
          </p:cNvPr>
          <p:cNvSpPr/>
          <p:nvPr/>
        </p:nvSpPr>
        <p:spPr>
          <a:xfrm>
            <a:off x="2057400" y="152401"/>
            <a:ext cx="5020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USGS streamflow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6039F-1EA4-4AF7-8771-58D17EC01624}"/>
              </a:ext>
            </a:extLst>
          </p:cNvPr>
          <p:cNvSpPr/>
          <p:nvPr/>
        </p:nvSpPr>
        <p:spPr>
          <a:xfrm>
            <a:off x="8569241" y="2890392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text file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4ACF9-E4AF-402C-9DCE-36F2BDE2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83398"/>
            <a:ext cx="5410200" cy="56424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AF676E-B461-4F08-B463-84B095CE9B43}"/>
              </a:ext>
            </a:extLst>
          </p:cNvPr>
          <p:cNvGrpSpPr/>
          <p:nvPr/>
        </p:nvGrpSpPr>
        <p:grpSpPr>
          <a:xfrm>
            <a:off x="3581400" y="1981200"/>
            <a:ext cx="3564662" cy="2286000"/>
            <a:chOff x="2057400" y="1981200"/>
            <a:chExt cx="3564662" cy="2286000"/>
          </a:xfrm>
        </p:grpSpPr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A6C91A6B-4869-4081-8DD2-524C9564E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3599" y="2362200"/>
              <a:ext cx="2209799" cy="76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39CD10-94EB-4784-87A8-7C9DC7E5A2CC}"/>
                </a:ext>
              </a:extLst>
            </p:cNvPr>
            <p:cNvSpPr/>
            <p:nvPr/>
          </p:nvSpPr>
          <p:spPr>
            <a:xfrm>
              <a:off x="4377811" y="1981200"/>
              <a:ext cx="12442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gage #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585CFBD1-7A36-4FEA-AF0B-83053409F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7400" y="2362200"/>
              <a:ext cx="2285999" cy="1905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2F5305-CA75-4587-8DC0-61520BD76484}"/>
              </a:ext>
            </a:extLst>
          </p:cNvPr>
          <p:cNvGrpSpPr/>
          <p:nvPr/>
        </p:nvGrpSpPr>
        <p:grpSpPr>
          <a:xfrm>
            <a:off x="4571997" y="2133601"/>
            <a:ext cx="2623758" cy="3055203"/>
            <a:chOff x="3047997" y="2133600"/>
            <a:chExt cx="2623758" cy="305520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923FF7-335E-41AD-9159-A62E424FBD8F}"/>
                </a:ext>
              </a:extLst>
            </p:cNvPr>
            <p:cNvSpPr/>
            <p:nvPr/>
          </p:nvSpPr>
          <p:spPr>
            <a:xfrm>
              <a:off x="4799400" y="3517612"/>
              <a:ext cx="8723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date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1F1F15FC-69A4-4DA7-B24B-63E3760C0E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7997" y="3810000"/>
              <a:ext cx="1718193" cy="13788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A8134E3A-55E7-445F-9023-3B562AFFE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47998" y="2133600"/>
              <a:ext cx="1718191" cy="1676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45DE46-5846-4ED8-A6B8-9EA0330D63F4}"/>
              </a:ext>
            </a:extLst>
          </p:cNvPr>
          <p:cNvGrpSpPr/>
          <p:nvPr/>
        </p:nvGrpSpPr>
        <p:grpSpPr>
          <a:xfrm>
            <a:off x="5181599" y="2133600"/>
            <a:ext cx="2542563" cy="3200400"/>
            <a:chOff x="3657598" y="2133600"/>
            <a:chExt cx="2542563" cy="3200400"/>
          </a:xfrm>
        </p:grpSpPr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7FD48F7D-B280-4C6A-BE36-23C9BB30F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7600" y="3048000"/>
              <a:ext cx="1600198" cy="2286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EB2B8AE9-5A05-4F2A-9839-6C2D62D46F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57598" y="2133600"/>
              <a:ext cx="1600197" cy="914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D4EBA4-7073-4B38-81B6-25942AA97D42}"/>
                </a:ext>
              </a:extLst>
            </p:cNvPr>
            <p:cNvSpPr/>
            <p:nvPr/>
          </p:nvSpPr>
          <p:spPr>
            <a:xfrm>
              <a:off x="5247656" y="2561047"/>
              <a:ext cx="95250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</a:rPr>
                <a:t>peak</a:t>
              </a:r>
            </a:p>
            <a:p>
              <a:r>
                <a:rPr lang="en-US" sz="2800">
                  <a:solidFill>
                    <a:srgbClr val="0000FF"/>
                  </a:solidFill>
                </a:rPr>
                <a:t>flow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5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1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PeakFQ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667001" y="838201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program main menu: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6CBED-EAEC-4DD4-9B51-FE29B264B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61" y="1634699"/>
            <a:ext cx="11305078" cy="3588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D041A0-F317-46D4-86F4-60CB1F707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0273"/>
            <a:ext cx="4343400" cy="2358407"/>
          </a:xfrm>
          <a:prstGeom prst="rect">
            <a:avLst/>
          </a:prstGeom>
        </p:spPr>
      </p:pic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FB6CA9C-99A3-4A4F-880C-8C5B45961BE7}"/>
              </a:ext>
            </a:extLst>
          </p:cNvPr>
          <p:cNvSpPr/>
          <p:nvPr/>
        </p:nvSpPr>
        <p:spPr>
          <a:xfrm>
            <a:off x="2362200" y="2176589"/>
            <a:ext cx="550984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open the saved peak flow file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984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088A55-8718-4238-BF3D-A00E3A3CB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4358"/>
            <a:ext cx="10895956" cy="3912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PeakFQ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667001" y="838201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program main menu: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E58851-F0B9-41ED-9E3E-423F2678BB37}"/>
              </a:ext>
            </a:extLst>
          </p:cNvPr>
          <p:cNvSpPr/>
          <p:nvPr/>
        </p:nvSpPr>
        <p:spPr bwMode="auto">
          <a:xfrm>
            <a:off x="1447800" y="3530378"/>
            <a:ext cx="1143000" cy="58679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37005D-31F6-49C1-8623-B9CE81D672E9}"/>
              </a:ext>
            </a:extLst>
          </p:cNvPr>
          <p:cNvSpPr/>
          <p:nvPr/>
        </p:nvSpPr>
        <p:spPr>
          <a:xfrm>
            <a:off x="3983883" y="5636764"/>
            <a:ext cx="4224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EMA is default option</a:t>
            </a: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0CEEC51B-A77A-4BB6-B27C-34880C5E15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36341" y="4023514"/>
            <a:ext cx="1447541" cy="16914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200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F5B2566-A4B2-44EE-B93F-A41F66477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4358"/>
            <a:ext cx="10895956" cy="3912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PeakFQ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667001" y="838201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program main menu: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E58851-F0B9-41ED-9E3E-423F2678BB37}"/>
              </a:ext>
            </a:extLst>
          </p:cNvPr>
          <p:cNvSpPr/>
          <p:nvPr/>
        </p:nvSpPr>
        <p:spPr bwMode="auto">
          <a:xfrm>
            <a:off x="4572000" y="3897086"/>
            <a:ext cx="990600" cy="9855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37005D-31F6-49C1-8623-B9CE81D672E9}"/>
              </a:ext>
            </a:extLst>
          </p:cNvPr>
          <p:cNvSpPr/>
          <p:nvPr/>
        </p:nvSpPr>
        <p:spPr>
          <a:xfrm>
            <a:off x="4191000" y="5399782"/>
            <a:ext cx="56589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weighted skew is also default,</a:t>
            </a:r>
          </a:p>
          <a:p>
            <a:r>
              <a:rPr lang="en-US" sz="3200">
                <a:solidFill>
                  <a:srgbClr val="0000FF"/>
                </a:solidFill>
              </a:rPr>
              <a:t>requiring skew input (or…)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4402B407-238A-4D5F-BCB6-1183DDCF0906}"/>
              </a:ext>
            </a:extLst>
          </p:cNvPr>
          <p:cNvSpPr/>
          <p:nvPr/>
        </p:nvSpPr>
        <p:spPr bwMode="auto">
          <a:xfrm rot="21087529">
            <a:off x="5334152" y="4767487"/>
            <a:ext cx="1523696" cy="405252"/>
          </a:xfrm>
          <a:prstGeom prst="curvedUpArrow">
            <a:avLst>
              <a:gd name="adj1" fmla="val 12624"/>
              <a:gd name="adj2" fmla="val 52446"/>
              <a:gd name="adj3" fmla="val 44851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251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A5E1E0-82F9-44D7-916E-6B4B2BBEB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74358"/>
            <a:ext cx="10744201" cy="3725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PeakFQ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667001" y="838201"/>
            <a:ext cx="4054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program main menu: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E58851-F0B9-41ED-9E3E-423F2678BB37}"/>
              </a:ext>
            </a:extLst>
          </p:cNvPr>
          <p:cNvSpPr/>
          <p:nvPr/>
        </p:nvSpPr>
        <p:spPr bwMode="auto">
          <a:xfrm>
            <a:off x="4572000" y="3877088"/>
            <a:ext cx="914400" cy="10055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37005D-31F6-49C1-8623-B9CE81D672E9}"/>
              </a:ext>
            </a:extLst>
          </p:cNvPr>
          <p:cNvSpPr/>
          <p:nvPr/>
        </p:nvSpPr>
        <p:spPr>
          <a:xfrm>
            <a:off x="4408655" y="5250985"/>
            <a:ext cx="4631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…switch to station skew</a:t>
            </a:r>
          </a:p>
        </p:txBody>
      </p:sp>
    </p:spTree>
    <p:extLst>
      <p:ext uri="{BB962C8B-B14F-4D97-AF65-F5344CB8AC3E}">
        <p14:creationId xmlns:p14="http://schemas.microsoft.com/office/powerpoint/2010/main" val="18216166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E201E-100B-47C8-BA14-0F85C0679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74358"/>
            <a:ext cx="10744201" cy="3725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PeakFQ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667001" y="838201"/>
            <a:ext cx="1842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input tab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E58851-F0B9-41ED-9E3E-423F2678BB37}"/>
              </a:ext>
            </a:extLst>
          </p:cNvPr>
          <p:cNvSpPr/>
          <p:nvPr/>
        </p:nvSpPr>
        <p:spPr bwMode="auto">
          <a:xfrm>
            <a:off x="2514600" y="3034576"/>
            <a:ext cx="1066800" cy="58477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37005D-31F6-49C1-8623-B9CE81D672E9}"/>
              </a:ext>
            </a:extLst>
          </p:cNvPr>
          <p:cNvSpPr/>
          <p:nvPr/>
        </p:nvSpPr>
        <p:spPr>
          <a:xfrm>
            <a:off x="2200687" y="5287042"/>
            <a:ext cx="461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next, check the input list</a:t>
            </a:r>
          </a:p>
        </p:txBody>
      </p:sp>
    </p:spTree>
    <p:extLst>
      <p:ext uri="{BB962C8B-B14F-4D97-AF65-F5344CB8AC3E}">
        <p14:creationId xmlns:p14="http://schemas.microsoft.com/office/powerpoint/2010/main" val="2332547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E3DD45-2D10-41DD-B388-750E4CE06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51" y="950741"/>
            <a:ext cx="9747895" cy="5498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PeakFQ</a:t>
            </a:r>
            <a:endParaRPr lang="en-US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FA38BC-A5FA-45A9-9D61-62555FD3CA72}"/>
              </a:ext>
            </a:extLst>
          </p:cNvPr>
          <p:cNvGrpSpPr/>
          <p:nvPr/>
        </p:nvGrpSpPr>
        <p:grpSpPr>
          <a:xfrm>
            <a:off x="1564676" y="1750412"/>
            <a:ext cx="7298312" cy="2973988"/>
            <a:chOff x="40676" y="1750412"/>
            <a:chExt cx="7298312" cy="2973988"/>
          </a:xfrm>
        </p:grpSpPr>
        <p:sp>
          <p:nvSpPr>
            <p:cNvPr id="2" name="Rectangle 1"/>
            <p:cNvSpPr/>
            <p:nvPr/>
          </p:nvSpPr>
          <p:spPr>
            <a:xfrm>
              <a:off x="4419599" y="1750412"/>
              <a:ext cx="29193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0000FF"/>
                  </a:solidFill>
                </a:rPr>
                <a:t>3 historic years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E58851-F0B9-41ED-9E3E-423F2678BB37}"/>
                </a:ext>
              </a:extLst>
            </p:cNvPr>
            <p:cNvSpPr/>
            <p:nvPr/>
          </p:nvSpPr>
          <p:spPr bwMode="auto">
            <a:xfrm>
              <a:off x="40676" y="3886200"/>
              <a:ext cx="1254722" cy="8382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F8B32653-98C9-4501-A122-5B873D6A2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5398" y="2133600"/>
              <a:ext cx="3124201" cy="2057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3B8434E-7C18-4353-B0DF-A53DA9C6C1D1}"/>
              </a:ext>
            </a:extLst>
          </p:cNvPr>
          <p:cNvSpPr/>
          <p:nvPr/>
        </p:nvSpPr>
        <p:spPr>
          <a:xfrm>
            <a:off x="6096000" y="2422874"/>
            <a:ext cx="3276859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(these happen to</a:t>
            </a:r>
          </a:p>
          <a:p>
            <a:r>
              <a:rPr lang="en-US" sz="3200">
                <a:solidFill>
                  <a:srgbClr val="0000FF"/>
                </a:solidFill>
              </a:rPr>
              <a:t>have been added</a:t>
            </a:r>
          </a:p>
          <a:p>
            <a:r>
              <a:rPr lang="en-US" sz="3200">
                <a:solidFill>
                  <a:srgbClr val="0000FF"/>
                </a:solidFill>
              </a:rPr>
              <a:t>by USGS to the </a:t>
            </a:r>
          </a:p>
          <a:p>
            <a:r>
              <a:rPr lang="en-US" sz="3200">
                <a:solidFill>
                  <a:srgbClr val="0000FF"/>
                </a:solidFill>
              </a:rPr>
              <a:t>gaged record</a:t>
            </a:r>
          </a:p>
          <a:p>
            <a:r>
              <a:rPr lang="en-US" sz="3200">
                <a:solidFill>
                  <a:srgbClr val="0000FF"/>
                </a:solidFill>
              </a:rPr>
              <a:t>and flagged)</a:t>
            </a:r>
            <a:endParaRPr lang="en-US" sz="3200" dirty="0">
              <a:solidFill>
                <a:srgbClr val="0000FF"/>
              </a:solidFill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E8AB1F-6F0A-4EE0-8F73-7FBD6E0AC9F6}"/>
              </a:ext>
            </a:extLst>
          </p:cNvPr>
          <p:cNvSpPr/>
          <p:nvPr/>
        </p:nvSpPr>
        <p:spPr>
          <a:xfrm>
            <a:off x="7475428" y="3338781"/>
            <a:ext cx="277511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You can add</a:t>
            </a:r>
          </a:p>
          <a:p>
            <a:r>
              <a:rPr lang="en-US" sz="3200">
                <a:solidFill>
                  <a:srgbClr val="0000FF"/>
                </a:solidFill>
              </a:rPr>
              <a:t>historic floods</a:t>
            </a:r>
          </a:p>
          <a:p>
            <a:r>
              <a:rPr lang="en-US" sz="3200">
                <a:solidFill>
                  <a:srgbClr val="0000FF"/>
                </a:solidFill>
              </a:rPr>
              <a:t>obtained by</a:t>
            </a:r>
          </a:p>
          <a:p>
            <a:r>
              <a:rPr lang="en-US" sz="3200">
                <a:solidFill>
                  <a:srgbClr val="0000FF"/>
                </a:solidFill>
              </a:rPr>
              <a:t>other means!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E2EA49-7AF7-487A-A83C-AD54955D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51" y="950741"/>
            <a:ext cx="9747895" cy="5498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152401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PeakFQ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6248400" y="1905001"/>
            <a:ext cx="3975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missing year periods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F8B32653-98C9-4501-A122-5B873D6A26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7774" y="2489776"/>
            <a:ext cx="3345426" cy="18784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D136FBD3-8324-48BA-811B-C9E2BF7839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226296"/>
            <a:ext cx="1295400" cy="9832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F1B1514A-AD02-4E4C-B1FB-5AE6474B8A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8413" y="4383318"/>
            <a:ext cx="1295400" cy="9832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60A6392C-FAA3-41B4-977D-C0D85BE80F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4572000"/>
            <a:ext cx="1295400" cy="9832"/>
          </a:xfrm>
          <a:prstGeom prst="lin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5BEBB93-9F46-450E-ADCF-B4F4F8818A5C}"/>
              </a:ext>
            </a:extLst>
          </p:cNvPr>
          <p:cNvSpPr/>
          <p:nvPr/>
        </p:nvSpPr>
        <p:spPr bwMode="auto">
          <a:xfrm>
            <a:off x="2895600" y="4150096"/>
            <a:ext cx="270387" cy="411718"/>
          </a:xfrm>
          <a:prstGeom prst="righ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40B9BBF6-7850-4C86-82C9-B484242D6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89776"/>
            <a:ext cx="1050818" cy="774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60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E468C8-C949-4176-AB55-60117EF56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28" y="119548"/>
            <a:ext cx="7619772" cy="6586052"/>
          </a:xfrm>
          <a:prstGeom prst="rect">
            <a:avLst/>
          </a:prstGeom>
        </p:spPr>
      </p:pic>
      <p:sp useBgFill="1">
        <p:nvSpPr>
          <p:cNvPr id="2" name="Rectangle 1"/>
          <p:cNvSpPr/>
          <p:nvPr/>
        </p:nvSpPr>
        <p:spPr>
          <a:xfrm>
            <a:off x="6248401" y="1905001"/>
            <a:ext cx="39869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fill in dates, </a:t>
            </a:r>
          </a:p>
          <a:p>
            <a:r>
              <a:rPr lang="en-US" sz="3200">
                <a:solidFill>
                  <a:srgbClr val="0000FF"/>
                </a:solidFill>
              </a:rPr>
              <a:t>         thresholds,</a:t>
            </a:r>
          </a:p>
          <a:p>
            <a:r>
              <a:rPr lang="en-US" sz="3200">
                <a:solidFill>
                  <a:srgbClr val="0000FF"/>
                </a:solidFill>
              </a:rPr>
              <a:t>           and comments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D214C8-1D7B-4A06-B372-7B714DC55447}"/>
              </a:ext>
            </a:extLst>
          </p:cNvPr>
          <p:cNvSpPr/>
          <p:nvPr/>
        </p:nvSpPr>
        <p:spPr bwMode="auto">
          <a:xfrm>
            <a:off x="2362199" y="1327232"/>
            <a:ext cx="3886201" cy="172076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7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819400" y="3810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</a:rPr>
              <a:t>Bulletin 17C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FD210-D091-4846-BA21-7F1740DAA89F}"/>
              </a:ext>
            </a:extLst>
          </p:cNvPr>
          <p:cNvSpPr/>
          <p:nvPr/>
        </p:nvSpPr>
        <p:spPr>
          <a:xfrm>
            <a:off x="2133601" y="1447800"/>
            <a:ext cx="8241359" cy="4093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The four fundamental imrpovements…</a:t>
            </a:r>
          </a:p>
          <a:p>
            <a:endParaRPr lang="en-US" sz="2800"/>
          </a:p>
          <a:p>
            <a:endParaRPr lang="en-US" sz="2800"/>
          </a:p>
          <a:p>
            <a:pPr marL="514350" indent="-514350">
              <a:buAutoNum type="arabicParenR"/>
            </a:pPr>
            <a:r>
              <a:rPr lang="en-US" sz="2800"/>
              <a:t>The ability to include peak flood estimates that</a:t>
            </a:r>
          </a:p>
          <a:p>
            <a:r>
              <a:rPr lang="en-US" sz="2800"/>
              <a:t>      gages have not precisely recorded, which may</a:t>
            </a:r>
          </a:p>
          <a:p>
            <a:r>
              <a:rPr lang="en-US" sz="2800"/>
              <a:t>      consist of:</a:t>
            </a:r>
          </a:p>
          <a:p>
            <a:r>
              <a:rPr lang="en-US" sz="2800"/>
              <a:t>    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a threshold estimate (“not higher than X”)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/>
              <a:t>an interval estimate (“between X and Y”)</a:t>
            </a:r>
          </a:p>
        </p:txBody>
      </p:sp>
    </p:spTree>
    <p:extLst>
      <p:ext uri="{BB962C8B-B14F-4D97-AF65-F5344CB8AC3E}">
        <p14:creationId xmlns:p14="http://schemas.microsoft.com/office/powerpoint/2010/main" val="12506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DDF391-CCB7-438E-8D8E-8FA5EE9C7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28" y="119548"/>
            <a:ext cx="7619772" cy="65860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37670" y="2908014"/>
            <a:ext cx="2215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then run it!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D214C8-1D7B-4A06-B372-7B714DC55447}"/>
              </a:ext>
            </a:extLst>
          </p:cNvPr>
          <p:cNvSpPr/>
          <p:nvPr/>
        </p:nvSpPr>
        <p:spPr bwMode="auto">
          <a:xfrm>
            <a:off x="7579011" y="6259678"/>
            <a:ext cx="833170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94798361-98F1-48AA-BCFF-0872B8E1D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429000"/>
            <a:ext cx="457200" cy="285225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958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343F6A-AB00-46F6-8D0F-7415EE45D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83398"/>
            <a:ext cx="9027284" cy="41220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DA1091-B4FA-4F30-AFAE-FB1F8512020C}"/>
              </a:ext>
            </a:extLst>
          </p:cNvPr>
          <p:cNvSpPr/>
          <p:nvPr/>
        </p:nvSpPr>
        <p:spPr>
          <a:xfrm>
            <a:off x="2057400" y="152401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PeakFQ</a:t>
            </a:r>
            <a:endParaRPr lang="en-US" sz="4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F229BD8-9397-4057-BCAD-EA03F0E5823E}"/>
              </a:ext>
            </a:extLst>
          </p:cNvPr>
          <p:cNvSpPr/>
          <p:nvPr/>
        </p:nvSpPr>
        <p:spPr bwMode="auto">
          <a:xfrm>
            <a:off x="4572000" y="1981200"/>
            <a:ext cx="914400" cy="56263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71C72-DACF-428F-9875-089501679607}"/>
              </a:ext>
            </a:extLst>
          </p:cNvPr>
          <p:cNvSpPr/>
          <p:nvPr/>
        </p:nvSpPr>
        <p:spPr>
          <a:xfrm>
            <a:off x="5515897" y="1988575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Results tab…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974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221E4-B35C-45A0-9752-95B119A9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469" y="928552"/>
            <a:ext cx="7739062" cy="57819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DA1091-B4FA-4F30-AFAE-FB1F8512020C}"/>
              </a:ext>
            </a:extLst>
          </p:cNvPr>
          <p:cNvSpPr/>
          <p:nvPr/>
        </p:nvSpPr>
        <p:spPr>
          <a:xfrm>
            <a:off x="2057400" y="152401"/>
            <a:ext cx="23294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PeakFQ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14911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8610600" cy="6457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0800" y="685801"/>
            <a:ext cx="3326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One more thing!</a:t>
            </a:r>
            <a:r>
              <a:rPr lang="en-US" sz="280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5096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F45C6E-087B-4A2F-B29D-925154107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835914"/>
            <a:ext cx="8001000" cy="58880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DA1091-B4FA-4F30-AFAE-FB1F8512020C}"/>
              </a:ext>
            </a:extLst>
          </p:cNvPr>
          <p:cNvSpPr/>
          <p:nvPr/>
        </p:nvSpPr>
        <p:spPr>
          <a:xfrm>
            <a:off x="1967576" y="4917"/>
            <a:ext cx="4166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excel: FreqPlot</a:t>
            </a:r>
            <a:endParaRPr lang="en-US" sz="4800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AF406A-96D3-448B-9B80-0CB9CE5EE621}"/>
              </a:ext>
            </a:extLst>
          </p:cNvPr>
          <p:cNvSpPr/>
          <p:nvPr/>
        </p:nvSpPr>
        <p:spPr>
          <a:xfrm>
            <a:off x="3429000" y="1295400"/>
            <a:ext cx="6090129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This is only to create</a:t>
            </a:r>
          </a:p>
          <a:p>
            <a:r>
              <a:rPr lang="en-US" sz="3200">
                <a:solidFill>
                  <a:srgbClr val="0000FF"/>
                </a:solidFill>
              </a:rPr>
              <a:t>	good looking plots </a:t>
            </a:r>
          </a:p>
          <a:p>
            <a:r>
              <a:rPr lang="en-US" sz="3200">
                <a:solidFill>
                  <a:srgbClr val="0000FF"/>
                </a:solidFill>
              </a:rPr>
              <a:t>	from the output of</a:t>
            </a:r>
          </a:p>
          <a:p>
            <a:r>
              <a:rPr lang="en-US" sz="3200">
                <a:solidFill>
                  <a:srgbClr val="0000FF"/>
                </a:solidFill>
              </a:rPr>
              <a:t>	the other programs.</a:t>
            </a:r>
          </a:p>
          <a:p>
            <a:endParaRPr lang="en-US" sz="3200">
              <a:solidFill>
                <a:srgbClr val="0000FF"/>
              </a:solidFill>
            </a:endParaRPr>
          </a:p>
          <a:p>
            <a:r>
              <a:rPr lang="en-US" sz="3200">
                <a:solidFill>
                  <a:srgbClr val="0000FF"/>
                </a:solidFill>
              </a:rPr>
              <a:t>You also have more control over</a:t>
            </a:r>
          </a:p>
          <a:p>
            <a:r>
              <a:rPr lang="en-US" sz="3200">
                <a:solidFill>
                  <a:srgbClr val="0000FF"/>
                </a:solidFill>
              </a:rPr>
              <a:t>the scale, fonts, colors, etc.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4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F45C6E-087B-4A2F-B29D-925154107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835914"/>
            <a:ext cx="8001000" cy="58880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DA1091-B4FA-4F30-AFAE-FB1F8512020C}"/>
              </a:ext>
            </a:extLst>
          </p:cNvPr>
          <p:cNvSpPr/>
          <p:nvPr/>
        </p:nvSpPr>
        <p:spPr>
          <a:xfrm>
            <a:off x="1967576" y="4917"/>
            <a:ext cx="4166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excel: FreqPlot</a:t>
            </a:r>
            <a:endParaRPr lang="en-US" sz="4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171820-77CF-453B-9D1D-3138C0906125}"/>
              </a:ext>
            </a:extLst>
          </p:cNvPr>
          <p:cNvGrpSpPr/>
          <p:nvPr/>
        </p:nvGrpSpPr>
        <p:grpSpPr>
          <a:xfrm>
            <a:off x="1223031" y="835914"/>
            <a:ext cx="3925234" cy="3834440"/>
            <a:chOff x="1223031" y="835914"/>
            <a:chExt cx="3925234" cy="383444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76568B8-0E6A-4209-826D-C0016828C1A5}"/>
                </a:ext>
              </a:extLst>
            </p:cNvPr>
            <p:cNvSpPr/>
            <p:nvPr/>
          </p:nvSpPr>
          <p:spPr bwMode="auto">
            <a:xfrm>
              <a:off x="2590800" y="835914"/>
              <a:ext cx="1371600" cy="61188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6BAA724-6CBB-4B36-A03A-9DC8EA91B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031" y="2022404"/>
              <a:ext cx="3810000" cy="2647950"/>
            </a:xfrm>
            <a:prstGeom prst="rect">
              <a:avLst/>
            </a:prstGeom>
          </p:spPr>
        </p:pic>
        <p:sp>
          <p:nvSpPr>
            <p:cNvPr id="9" name="Curved Right Arrow 6">
              <a:extLst>
                <a:ext uri="{FF2B5EF4-FFF2-40B4-BE49-F238E27FC236}">
                  <a16:creationId xmlns:a16="http://schemas.microsoft.com/office/drawing/2014/main" id="{2D7DF87C-F46A-4EBD-8326-1DED05545BCD}"/>
                </a:ext>
              </a:extLst>
            </p:cNvPr>
            <p:cNvSpPr/>
            <p:nvPr/>
          </p:nvSpPr>
          <p:spPr bwMode="auto">
            <a:xfrm rot="20546025" flipH="1">
              <a:off x="4404421" y="904471"/>
              <a:ext cx="743844" cy="2235867"/>
            </a:xfrm>
            <a:prstGeom prst="curvedRightArrow">
              <a:avLst/>
            </a:prstGeom>
            <a:solidFill>
              <a:srgbClr val="FF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B30208-F92E-4BB8-83D7-5A4E77FE6AAC}"/>
              </a:ext>
            </a:extLst>
          </p:cNvPr>
          <p:cNvSpPr/>
          <p:nvPr/>
        </p:nvSpPr>
        <p:spPr>
          <a:xfrm>
            <a:off x="3886200" y="4424133"/>
            <a:ext cx="47099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The spreadsheet can also</a:t>
            </a:r>
          </a:p>
          <a:p>
            <a:r>
              <a:rPr lang="en-US" sz="3200">
                <a:solidFill>
                  <a:srgbClr val="0000FF"/>
                </a:solidFill>
              </a:rPr>
              <a:t>read the curve for you!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5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45A5C5-4050-494E-B717-E5CE1FE3C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4835"/>
            <a:ext cx="7239000" cy="6646811"/>
          </a:xfrm>
          <a:prstGeom prst="rect">
            <a:avLst/>
          </a:prstGeom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62EDF4F-032C-4F0C-BD9E-D4CABAFFC88C}"/>
              </a:ext>
            </a:extLst>
          </p:cNvPr>
          <p:cNvSpPr/>
          <p:nvPr/>
        </p:nvSpPr>
        <p:spPr>
          <a:xfrm>
            <a:off x="7810500" y="4114800"/>
            <a:ext cx="2446504" cy="107721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3200"/>
              <a:t>buttons give</a:t>
            </a:r>
          </a:p>
          <a:p>
            <a:r>
              <a:rPr lang="en-US" sz="3200"/>
              <a:t>you options</a:t>
            </a:r>
            <a:endParaRPr lang="en-US" sz="3200" dirty="0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7A59FF4F-DF4F-4884-A73B-5E31A42139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4231156"/>
            <a:ext cx="3619500" cy="125524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BF7C18F8-2C92-4C0C-B0A0-00FB3B0DE8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4074645"/>
            <a:ext cx="2171700" cy="15651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C03AC80D-B8BA-414E-80D7-71CFE00456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124201"/>
            <a:ext cx="1714500" cy="11069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F34CC9EC-3B39-498A-9466-F288718738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231156"/>
            <a:ext cx="2324100" cy="34084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3A60D344-51E5-4CED-B327-295F0880AF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3124201"/>
            <a:ext cx="3467100" cy="11069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53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F3795F-3CC2-4194-97EB-41A465C7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835914"/>
            <a:ext cx="6502585" cy="58880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ADA1091-B4FA-4F30-AFAE-FB1F8512020C}"/>
              </a:ext>
            </a:extLst>
          </p:cNvPr>
          <p:cNvSpPr/>
          <p:nvPr/>
        </p:nvSpPr>
        <p:spPr>
          <a:xfrm>
            <a:off x="1967576" y="4917"/>
            <a:ext cx="4166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excel: FreqPlot</a:t>
            </a:r>
            <a:endParaRPr lang="en-US" sz="4800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8C10031E-BAA7-436E-A804-307407B85BFC}"/>
              </a:ext>
            </a:extLst>
          </p:cNvPr>
          <p:cNvSpPr/>
          <p:nvPr/>
        </p:nvSpPr>
        <p:spPr>
          <a:xfrm>
            <a:off x="5257800" y="4343400"/>
            <a:ext cx="2645276" cy="1077218"/>
          </a:xfrm>
          <a:prstGeom prst="rect">
            <a:avLst/>
          </a:prstGeom>
          <a:ln w="12700"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3200"/>
              <a:t>tabular data</a:t>
            </a:r>
          </a:p>
          <a:p>
            <a:r>
              <a:rPr lang="en-US" sz="3200"/>
              <a:t>also available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02939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DA1091-B4FA-4F30-AFAE-FB1F8512020C}"/>
              </a:ext>
            </a:extLst>
          </p:cNvPr>
          <p:cNvSpPr/>
          <p:nvPr/>
        </p:nvSpPr>
        <p:spPr>
          <a:xfrm>
            <a:off x="1961061" y="381001"/>
            <a:ext cx="4166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excel: FreqPlot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1D7942-0135-464F-95B2-9D90CA5FAA9B}"/>
              </a:ext>
            </a:extLst>
          </p:cNvPr>
          <p:cNvSpPr/>
          <p:nvPr/>
        </p:nvSpPr>
        <p:spPr>
          <a:xfrm>
            <a:off x="2057400" y="1524001"/>
            <a:ext cx="814037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FF"/>
                </a:solidFill>
              </a:rPr>
              <a:t>FreqPlot.xlsm is available with this webinar</a:t>
            </a:r>
          </a:p>
          <a:p>
            <a:endParaRPr lang="en-US" sz="3200">
              <a:solidFill>
                <a:srgbClr val="0000FF"/>
              </a:solidFill>
            </a:endParaRPr>
          </a:p>
          <a:p>
            <a:r>
              <a:rPr lang="en-US" sz="3200">
                <a:solidFill>
                  <a:srgbClr val="0000FF"/>
                </a:solidFill>
              </a:rPr>
              <a:t>or downloadable from:</a:t>
            </a:r>
          </a:p>
          <a:p>
            <a:endParaRPr lang="en-US" sz="3200">
              <a:solidFill>
                <a:srgbClr val="0000FF"/>
              </a:solidFill>
            </a:endParaRPr>
          </a:p>
          <a:p>
            <a:r>
              <a:rPr lang="en-US" sz="3200">
                <a:solidFill>
                  <a:srgbClr val="0000FF"/>
                </a:solidFill>
              </a:rPr>
              <a:t>           https://go.usa.gov/xEDj8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380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5C37B-A0C0-4E42-BAAA-C8C9AF081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958"/>
            <a:ext cx="10130995" cy="67588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56359-0320-4AA0-8352-F08912CB569B}"/>
              </a:ext>
            </a:extLst>
          </p:cNvPr>
          <p:cNvSpPr/>
          <p:nvPr/>
        </p:nvSpPr>
        <p:spPr>
          <a:xfrm>
            <a:off x="1219200" y="2438400"/>
            <a:ext cx="41296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Maybe that’s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Enough meandering!</a:t>
            </a:r>
          </a:p>
        </p:txBody>
      </p:sp>
    </p:spTree>
    <p:extLst>
      <p:ext uri="{BB962C8B-B14F-4D97-AF65-F5344CB8AC3E}">
        <p14:creationId xmlns:p14="http://schemas.microsoft.com/office/powerpoint/2010/main" val="357168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819400" y="3810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</a:rPr>
              <a:t>Bulletin 17C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FD210-D091-4846-BA21-7F1740DAA89F}"/>
              </a:ext>
            </a:extLst>
          </p:cNvPr>
          <p:cNvSpPr/>
          <p:nvPr/>
        </p:nvSpPr>
        <p:spPr>
          <a:xfrm>
            <a:off x="2133601" y="1447801"/>
            <a:ext cx="8241359" cy="4585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The four fundamental imrpovements…</a:t>
            </a:r>
          </a:p>
          <a:p>
            <a:endParaRPr lang="en-US" sz="2800"/>
          </a:p>
          <a:p>
            <a:endParaRPr lang="en-US" sz="2800"/>
          </a:p>
          <a:p>
            <a:pPr marL="514350" indent="-514350">
              <a:buAutoNum type="arabicParenR" startAt="2"/>
            </a:pPr>
            <a:r>
              <a:rPr lang="en-US" sz="2800"/>
              <a:t>Updated statistical capability </a:t>
            </a:r>
          </a:p>
          <a:p>
            <a:r>
              <a:rPr lang="en-US" sz="2800"/>
              <a:t>      (Expected Moments Algorithm, EMA) </a:t>
            </a:r>
          </a:p>
          <a:p>
            <a:r>
              <a:rPr lang="en-US" sz="2800"/>
              <a:t>      which computes any combination of </a:t>
            </a:r>
          </a:p>
          <a:p>
            <a:r>
              <a:rPr lang="en-US" sz="2800"/>
              <a:t>      peak data types together</a:t>
            </a:r>
          </a:p>
          <a:p>
            <a:endParaRPr lang="en-US" sz="2800"/>
          </a:p>
          <a:p>
            <a:r>
              <a:rPr lang="en-US"/>
              <a:t> 		(Bulletin 17B adjusted for historic floods</a:t>
            </a:r>
          </a:p>
          <a:p>
            <a:r>
              <a:rPr lang="en-US"/>
              <a:t>		or potentially influential low flows </a:t>
            </a:r>
          </a:p>
          <a:p>
            <a:r>
              <a:rPr lang="en-US"/>
              <a:t>		as separate analyses.)</a:t>
            </a:r>
          </a:p>
        </p:txBody>
      </p:sp>
    </p:spTree>
    <p:extLst>
      <p:ext uri="{BB962C8B-B14F-4D97-AF65-F5344CB8AC3E}">
        <p14:creationId xmlns:p14="http://schemas.microsoft.com/office/powerpoint/2010/main" val="49762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819400" y="38100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rgbClr val="0000FF"/>
                </a:solidFill>
              </a:rPr>
              <a:t>Bulletin 17C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FFD210-D091-4846-BA21-7F1740DAA89F}"/>
              </a:ext>
            </a:extLst>
          </p:cNvPr>
          <p:cNvSpPr/>
          <p:nvPr/>
        </p:nvSpPr>
        <p:spPr>
          <a:xfrm>
            <a:off x="2133601" y="1447800"/>
            <a:ext cx="8241359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</a:rPr>
              <a:t>The four fundamental imrpovements…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3)   Updated confidence interval computation</a:t>
            </a:r>
          </a:p>
          <a:p>
            <a:r>
              <a:rPr lang="en-US" sz="2800"/>
              <a:t>      (seamless accounting for non-systematic data) </a:t>
            </a:r>
          </a:p>
        </p:txBody>
      </p:sp>
    </p:spTree>
    <p:extLst>
      <p:ext uri="{BB962C8B-B14F-4D97-AF65-F5344CB8AC3E}">
        <p14:creationId xmlns:p14="http://schemas.microsoft.com/office/powerpoint/2010/main" val="42467966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64170</TotalTime>
  <Words>1026</Words>
  <Application>Microsoft Office PowerPoint</Application>
  <PresentationFormat>Widescreen</PresentationFormat>
  <Paragraphs>315</Paragraphs>
  <Slides>79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Book Antiqua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Moore</dc:creator>
  <cp:lastModifiedBy>Moore, Dan - NRCS, Portland, OR</cp:lastModifiedBy>
  <cp:revision>775</cp:revision>
  <cp:lastPrinted>2016-03-07T22:21:05Z</cp:lastPrinted>
  <dcterms:created xsi:type="dcterms:W3CDTF">2002-07-19T23:03:08Z</dcterms:created>
  <dcterms:modified xsi:type="dcterms:W3CDTF">2019-01-24T20:52:31Z</dcterms:modified>
</cp:coreProperties>
</file>